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NAD%20e%20Censos%20SPSS\PNAD-COVID\AN&#193;LISE%20PNAD-COVID-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52113411311766911"/>
                  <c:y val="-0.20820651375696067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</c:trendlineLbl>
          </c:trendline>
          <c:xVal>
            <c:numRef>
              <c:f>Planilha2!$F$4:$F$40</c:f>
              <c:numCache>
                <c:formatCode>General</c:formatCode>
                <c:ptCount val="37"/>
                <c:pt idx="0">
                  <c:v>0.69698689579098805</c:v>
                </c:pt>
                <c:pt idx="1">
                  <c:v>0.41290302493921432</c:v>
                </c:pt>
                <c:pt idx="2">
                  <c:v>0.46188159413144914</c:v>
                </c:pt>
                <c:pt idx="3">
                  <c:v>0.59429950448036506</c:v>
                </c:pt>
                <c:pt idx="4">
                  <c:v>0.51568645089164344</c:v>
                </c:pt>
                <c:pt idx="5">
                  <c:v>0.84473756642279951</c:v>
                </c:pt>
                <c:pt idx="6">
                  <c:v>0.71405390635529575</c:v>
                </c:pt>
                <c:pt idx="7">
                  <c:v>0.77656988255878423</c:v>
                </c:pt>
                <c:pt idx="8">
                  <c:v>0.84745126514391067</c:v>
                </c:pt>
                <c:pt idx="9">
                  <c:v>0.62845717425115522</c:v>
                </c:pt>
                <c:pt idx="10">
                  <c:v>0.62893683795163358</c:v>
                </c:pt>
                <c:pt idx="11">
                  <c:v>0.62159398626142903</c:v>
                </c:pt>
                <c:pt idx="12">
                  <c:v>0.43305031314936759</c:v>
                </c:pt>
                <c:pt idx="13">
                  <c:v>0.69540475594517581</c:v>
                </c:pt>
                <c:pt idx="14">
                  <c:v>0.67836714496557282</c:v>
                </c:pt>
                <c:pt idx="15">
                  <c:v>0.63474971962043514</c:v>
                </c:pt>
                <c:pt idx="16">
                  <c:v>0.71268209674099514</c:v>
                </c:pt>
                <c:pt idx="17">
                  <c:v>0.69406479716474545</c:v>
                </c:pt>
                <c:pt idx="18">
                  <c:v>0.67648030668158798</c:v>
                </c:pt>
                <c:pt idx="19">
                  <c:v>0.76365309668784831</c:v>
                </c:pt>
                <c:pt idx="20">
                  <c:v>0.795287078101508</c:v>
                </c:pt>
                <c:pt idx="21">
                  <c:v>0.59642747566205223</c:v>
                </c:pt>
                <c:pt idx="22">
                  <c:v>0.53657123800424444</c:v>
                </c:pt>
                <c:pt idx="23">
                  <c:v>0.50103377053693143</c:v>
                </c:pt>
                <c:pt idx="24">
                  <c:v>0.546387942712102</c:v>
                </c:pt>
                <c:pt idx="25">
                  <c:v>0.55396087437657837</c:v>
                </c:pt>
                <c:pt idx="26">
                  <c:v>0.38754939518241555</c:v>
                </c:pt>
                <c:pt idx="27">
                  <c:v>0.45611072587853052</c:v>
                </c:pt>
                <c:pt idx="28">
                  <c:v>0.46311722791968424</c:v>
                </c:pt>
                <c:pt idx="29">
                  <c:v>0.64726797668871838</c:v>
                </c:pt>
                <c:pt idx="30">
                  <c:v>0.55116006033405018</c:v>
                </c:pt>
                <c:pt idx="31">
                  <c:v>0.81951275109648114</c:v>
                </c:pt>
                <c:pt idx="32">
                  <c:v>0.58519364609231506</c:v>
                </c:pt>
                <c:pt idx="33">
                  <c:v>0.64048304677147205</c:v>
                </c:pt>
                <c:pt idx="34">
                  <c:v>0.5462861904133931</c:v>
                </c:pt>
                <c:pt idx="35">
                  <c:v>0.62194358286254592</c:v>
                </c:pt>
              </c:numCache>
            </c:numRef>
          </c:xVal>
          <c:yVal>
            <c:numRef>
              <c:f>Planilha2!$G$4:$G$40</c:f>
              <c:numCache>
                <c:formatCode>####.0000</c:formatCode>
                <c:ptCount val="37"/>
                <c:pt idx="0">
                  <c:v>0.68624259854331238</c:v>
                </c:pt>
                <c:pt idx="1">
                  <c:v>0.17163436907152477</c:v>
                </c:pt>
                <c:pt idx="2">
                  <c:v>0.13430094946329318</c:v>
                </c:pt>
                <c:pt idx="3">
                  <c:v>0.19358242241977902</c:v>
                </c:pt>
                <c:pt idx="4">
                  <c:v>8.59396692154379E-2</c:v>
                </c:pt>
                <c:pt idx="5">
                  <c:v>0.43692393874604785</c:v>
                </c:pt>
                <c:pt idx="6">
                  <c:v>0.22596955865438645</c:v>
                </c:pt>
                <c:pt idx="7">
                  <c:v>0.51939550372950138</c:v>
                </c:pt>
                <c:pt idx="8">
                  <c:v>0.77102440727715926</c:v>
                </c:pt>
                <c:pt idx="9">
                  <c:v>0.37897831258296466</c:v>
                </c:pt>
                <c:pt idx="10">
                  <c:v>0.47578023980501177</c:v>
                </c:pt>
                <c:pt idx="11">
                  <c:v>0.67073989122456656</c:v>
                </c:pt>
                <c:pt idx="13">
                  <c:v>0.4714148971050422</c:v>
                </c:pt>
                <c:pt idx="14">
                  <c:v>0.27530408670670797</c:v>
                </c:pt>
                <c:pt idx="15">
                  <c:v>0.63333934673324899</c:v>
                </c:pt>
                <c:pt idx="16">
                  <c:v>0.57131557990441895</c:v>
                </c:pt>
                <c:pt idx="17">
                  <c:v>0.64893988188774809</c:v>
                </c:pt>
                <c:pt idx="18">
                  <c:v>0.41976631397978814</c:v>
                </c:pt>
                <c:pt idx="19">
                  <c:v>0.55012126756514601</c:v>
                </c:pt>
                <c:pt idx="20">
                  <c:v>0.64380023858783586</c:v>
                </c:pt>
                <c:pt idx="21">
                  <c:v>7.5795638133029683E-2</c:v>
                </c:pt>
                <c:pt idx="22">
                  <c:v>0.16681279971333662</c:v>
                </c:pt>
                <c:pt idx="23">
                  <c:v>0.14319216652565922</c:v>
                </c:pt>
                <c:pt idx="24">
                  <c:v>0.32964946769541859</c:v>
                </c:pt>
                <c:pt idx="25">
                  <c:v>0.24795218586195839</c:v>
                </c:pt>
                <c:pt idx="26">
                  <c:v>0.14646244509034162</c:v>
                </c:pt>
                <c:pt idx="27">
                  <c:v>0.47963615339051247</c:v>
                </c:pt>
                <c:pt idx="28">
                  <c:v>0.13011437586726843</c:v>
                </c:pt>
                <c:pt idx="30">
                  <c:v>9.0914187021437221E-2</c:v>
                </c:pt>
                <c:pt idx="31">
                  <c:v>0.58736649014839259</c:v>
                </c:pt>
                <c:pt idx="32">
                  <c:v>0.21465476700508984</c:v>
                </c:pt>
                <c:pt idx="33">
                  <c:v>0.2228519371943232</c:v>
                </c:pt>
                <c:pt idx="34">
                  <c:v>0.21134337383882545</c:v>
                </c:pt>
                <c:pt idx="35">
                  <c:v>0.33800638787689652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4F6-49B0-8EEF-65350D305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136624"/>
        <c:axId val="404135984"/>
      </c:scatterChart>
      <c:valAx>
        <c:axId val="40413662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4135984"/>
        <c:crosses val="autoZero"/>
        <c:crossBetween val="midCat"/>
      </c:valAx>
      <c:valAx>
        <c:axId val="40413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4136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5AAAC-5AFB-460B-86C7-027A92F49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Mundos do trabalho na pandemia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8E5888-6637-4AE1-AE55-8DC947EFD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Adalberto Cardoso</a:t>
            </a:r>
            <a:br>
              <a:rPr lang="pt-BR" dirty="0"/>
            </a:br>
            <a:r>
              <a:rPr lang="pt-BR" dirty="0"/>
              <a:t>IESP-UERJ e REMIR</a:t>
            </a:r>
          </a:p>
        </p:txBody>
      </p:sp>
    </p:spTree>
    <p:extLst>
      <p:ext uri="{BB962C8B-B14F-4D97-AF65-F5344CB8AC3E}">
        <p14:creationId xmlns:p14="http://schemas.microsoft.com/office/powerpoint/2010/main" val="99147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7A4F8-8771-41BC-8D1C-A69FF8450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Promessas da Reforma Trabalhista de 2017 (e ainda em curso)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5C2406-F944-466B-B823-E112971C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“Modernizar as relações de trabalho”</a:t>
            </a:r>
          </a:p>
          <a:p>
            <a:r>
              <a:rPr lang="pt-BR" dirty="0"/>
              <a:t>Combater a informalidade</a:t>
            </a:r>
          </a:p>
          <a:p>
            <a:r>
              <a:rPr lang="pt-BR" dirty="0"/>
              <a:t>Reduzir custos das empresas</a:t>
            </a:r>
          </a:p>
          <a:p>
            <a:r>
              <a:rPr lang="pt-BR" dirty="0"/>
              <a:t>Estimular investimentos</a:t>
            </a:r>
          </a:p>
          <a:p>
            <a:r>
              <a:rPr lang="pt-BR" dirty="0"/>
              <a:t>Gerar empregos</a:t>
            </a:r>
          </a:p>
        </p:txBody>
      </p:sp>
    </p:spTree>
    <p:extLst>
      <p:ext uri="{BB962C8B-B14F-4D97-AF65-F5344CB8AC3E}">
        <p14:creationId xmlns:p14="http://schemas.microsoft.com/office/powerpoint/2010/main" val="119790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3D1C5-574E-4392-9914-F1EEAA5E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isso: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55C3B5-F4CF-4EB8-B9DB-EC0918841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Destruiu direitos trabalhistas (terceirização para todas as atividades produtivas, possibilidade de redução de direitos por negociação coletiva, introdução do trabalho intermitente remunerado apenas pelas horas trabalhadas etc.)</a:t>
            </a:r>
          </a:p>
          <a:p>
            <a:r>
              <a:rPr lang="pt-BR" dirty="0"/>
              <a:t>Minou o poder sindical de muitas maneiras: fim do imposto sindical, exclusão do sindicato da intermediação de temas importantes antes objeto de negociação coletiva, como jornada de trabalho e bancos de horas, além da homologação das demissões</a:t>
            </a:r>
          </a:p>
          <a:p>
            <a:r>
              <a:rPr lang="pt-BR" dirty="0"/>
              <a:t>Limitou o acesso à Justiça do Trabalho</a:t>
            </a:r>
          </a:p>
          <a:p>
            <a:r>
              <a:rPr lang="pt-BR" dirty="0"/>
              <a:t>Reduziu o poder de intervenção do Ministério do Trabalho nas relações de trabalho e retirou-o do ordenamento da estrutura sindical</a:t>
            </a:r>
          </a:p>
          <a:p>
            <a:r>
              <a:rPr lang="pt-BR" dirty="0"/>
              <a:t>E isso é apenas um breve apanhado dos muitos temas das reformas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07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C2CE2-305E-4878-A6AB-D8524730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 a reforma não entregou o que prometeu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DD8F7D1A-99F7-48F0-8ACF-997C1F82A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870310"/>
              </p:ext>
            </p:extLst>
          </p:nvPr>
        </p:nvGraphicFramePr>
        <p:xfrm>
          <a:off x="2752079" y="2166149"/>
          <a:ext cx="7465232" cy="4270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7961">
                  <a:extLst>
                    <a:ext uri="{9D8B030D-6E8A-4147-A177-3AD203B41FA5}">
                      <a16:colId xmlns:a16="http://schemas.microsoft.com/office/drawing/2014/main" val="2919413462"/>
                    </a:ext>
                  </a:extLst>
                </a:gridCol>
                <a:gridCol w="1409065">
                  <a:extLst>
                    <a:ext uri="{9D8B030D-6E8A-4147-A177-3AD203B41FA5}">
                      <a16:colId xmlns:a16="http://schemas.microsoft.com/office/drawing/2014/main" val="2413831599"/>
                    </a:ext>
                  </a:extLst>
                </a:gridCol>
                <a:gridCol w="1677880">
                  <a:extLst>
                    <a:ext uri="{9D8B030D-6E8A-4147-A177-3AD203B41FA5}">
                      <a16:colId xmlns:a16="http://schemas.microsoft.com/office/drawing/2014/main" val="217552905"/>
                    </a:ext>
                  </a:extLst>
                </a:gridCol>
                <a:gridCol w="1500326">
                  <a:extLst>
                    <a:ext uri="{9D8B030D-6E8A-4147-A177-3AD203B41FA5}">
                      <a16:colId xmlns:a16="http://schemas.microsoft.com/office/drawing/2014/main" val="3486654507"/>
                    </a:ext>
                  </a:extLst>
                </a:gridCol>
              </a:tblGrid>
              <a:tr h="34858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Indicadores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2017-1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2020-1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Saldo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8526793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Número de ocupados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88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92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4 milhões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0015201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Taxa de desemprego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13,7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(14 milhões)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12,2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(12,8 milhões)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-1,5 pp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5384617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Taxa de informalidade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37,1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38,5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1,4 pp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9272036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Número de informais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32,8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35,4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2,6 milhões (2/3)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4515862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Pessoas desalentadas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 milhões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 milhões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700 mil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9896777"/>
                  </a:ext>
                </a:extLst>
              </a:tr>
              <a:tr h="65359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Pessoas subocupadas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5,2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6,5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1,3 milhões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4287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2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18CDF-A359-4D3B-BB72-B005AE0D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 impactou seriamente os sindicatos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4FF27D-296F-4872-ABAD-194A9DC5E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87024"/>
            <a:ext cx="8915400" cy="3777622"/>
          </a:xfrm>
        </p:spPr>
        <p:txBody>
          <a:bodyPr/>
          <a:lstStyle/>
          <a:p>
            <a:r>
              <a:rPr lang="pt-BR" b="1" dirty="0"/>
              <a:t>Taxa de filiação sindical da população assalariada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F6AA2A-A15C-48BB-8806-433E11EC6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899" y="2378859"/>
            <a:ext cx="8510437" cy="281192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CD4C74E-EF8E-4564-B525-0C13D145BBFE}"/>
              </a:ext>
            </a:extLst>
          </p:cNvPr>
          <p:cNvSpPr txBox="1"/>
          <p:nvPr/>
        </p:nvSpPr>
        <p:spPr>
          <a:xfrm>
            <a:off x="2592925" y="5125894"/>
            <a:ext cx="8309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 a filiação é menor quanto maior a informalidade do ramo de atividade, quanto menor a escolaridade e a renda no ramo, e quanto maior a idade média dos ocupados (resultado de uma regressão).</a:t>
            </a:r>
          </a:p>
        </p:txBody>
      </p:sp>
    </p:spTree>
    <p:extLst>
      <p:ext uri="{BB962C8B-B14F-4D97-AF65-F5344CB8AC3E}">
        <p14:creationId xmlns:p14="http://schemas.microsoft.com/office/powerpoint/2010/main" val="256921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EA6D5-3A12-4241-9965-CA0C5B1F9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pandemia agravou o quadro de precariedade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02386A-6E0D-4CDD-A935-F53132065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desemprego voltou à casa dos 13,7% de 2017 em agosto de 2020 e ultrapassou os 14% em setembro</a:t>
            </a:r>
          </a:p>
          <a:p>
            <a:r>
              <a:rPr lang="pt-BR" dirty="0"/>
              <a:t>11 milhões de pessoas deixaram a força de trabalho</a:t>
            </a:r>
          </a:p>
          <a:p>
            <a:r>
              <a:rPr lang="pt-BR" dirty="0"/>
              <a:t>O número de ocupados também caiu 11 milhões</a:t>
            </a:r>
          </a:p>
          <a:p>
            <a:r>
              <a:rPr lang="pt-BR" dirty="0"/>
              <a:t>Os trabalhadores informais foram seriamente afetados. São a imensa maioria dos que deixaram a força de trabalho, ainda que temporariamente (9 milhões de pessoas)</a:t>
            </a:r>
          </a:p>
          <a:p>
            <a:r>
              <a:rPr lang="pt-BR" dirty="0"/>
              <a:t>Além disso, não puderam se preservar, em razão da necessidade de gerar renda</a:t>
            </a:r>
          </a:p>
        </p:txBody>
      </p:sp>
    </p:spTree>
    <p:extLst>
      <p:ext uri="{BB962C8B-B14F-4D97-AF65-F5344CB8AC3E}">
        <p14:creationId xmlns:p14="http://schemas.microsoft.com/office/powerpoint/2010/main" val="259908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4EAA9-CF7B-426B-92E6-7A7E3B4A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 o que mostra este gráfico (PNAD-COVID </a:t>
            </a:r>
            <a:r>
              <a:rPr lang="pt-BR" dirty="0" err="1"/>
              <a:t>ago</a:t>
            </a:r>
            <a:r>
              <a:rPr lang="pt-BR" dirty="0"/>
              <a:t>/2020):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8CBF7C6-9140-4E0B-9364-97444D327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205799"/>
              </p:ext>
            </p:extLst>
          </p:nvPr>
        </p:nvGraphicFramePr>
        <p:xfrm>
          <a:off x="2163085" y="2015231"/>
          <a:ext cx="8152767" cy="388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9FCFAFE-A88E-4757-81FF-22BD3E24CD10}"/>
              </a:ext>
            </a:extLst>
          </p:cNvPr>
          <p:cNvSpPr txBox="1"/>
          <p:nvPr/>
        </p:nvSpPr>
        <p:spPr>
          <a:xfrm>
            <a:off x="2414726" y="5983550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Relação entre taxa de retorno ao trabalho entre maio e agosto e taxa de informalidade das ocupações</a:t>
            </a:r>
          </a:p>
        </p:txBody>
      </p:sp>
    </p:spTree>
    <p:extLst>
      <p:ext uri="{BB962C8B-B14F-4D97-AF65-F5344CB8AC3E}">
        <p14:creationId xmlns:p14="http://schemas.microsoft.com/office/powerpoint/2010/main" val="350973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A34E0-1194-40FE-A76E-9387FFD78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as mulheres foram particularmente afetadas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22CD-7563-4AF6-AEC0-3F804C27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Segundo estudo da REMIR coordenado por Maria Aparecida </a:t>
            </a:r>
            <a:r>
              <a:rPr lang="pt-BR" dirty="0" err="1"/>
              <a:t>Bridi</a:t>
            </a:r>
            <a:r>
              <a:rPr lang="pt-BR" dirty="0"/>
              <a:t>, da UFPR, junto a mais de 900 pessoas em home office no país, as mulheres tiveram suas jornadas sobrepostas no mundo doméstico, assumindo as atividades de cuidado e reprodução ao lado do trabalho remoto (o trabalho está no site da REMIR).</a:t>
            </a:r>
          </a:p>
          <a:p>
            <a:r>
              <a:rPr lang="pt-BR" dirty="0"/>
              <a:t>Os dados da PNAD-COVID de agosto mostram que 27 milhões de pessoas gostariam de ter trabalhado na semana anterior, mas não procuraram emprego. Dessas, 16.6 milhões eram mulheres, e mais da metade delas disse não ter procurado trabalho porque precisaram assumir tarefas domésticas. Entre os homens apenas 3,3% citaram esse motivo.</a:t>
            </a:r>
          </a:p>
        </p:txBody>
      </p:sp>
    </p:spTree>
    <p:extLst>
      <p:ext uri="{BB962C8B-B14F-4D97-AF65-F5344CB8AC3E}">
        <p14:creationId xmlns:p14="http://schemas.microsoft.com/office/powerpoint/2010/main" val="198116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0136F-6516-49FB-AF1B-F63E6FCF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A4F3F7-A428-48D0-9B63-9405DD6E1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8183"/>
            <a:ext cx="8915400" cy="4900473"/>
          </a:xfrm>
        </p:spPr>
        <p:txBody>
          <a:bodyPr>
            <a:normAutofit/>
          </a:bodyPr>
          <a:lstStyle/>
          <a:p>
            <a:r>
              <a:rPr lang="pt-BR" sz="1800" dirty="0">
                <a:effectLst/>
                <a:ea typeface="Calibri" panose="020F0502020204030204" pitchFamily="34" charset="0"/>
              </a:rPr>
              <a:t>Somando as pessoas que gostariam de ter trabalhado e as que não gostariam, 75 milhões de pessoas em idade ativa estavam fora da força de trabalho em agosto, sendo que 17 milhões (ou 23%) atribuíram o fato diretamente à pandemia (10 milhões de mulheres).</a:t>
            </a:r>
          </a:p>
          <a:p>
            <a:r>
              <a:rPr lang="pt-BR" sz="1800" dirty="0">
                <a:effectLst/>
                <a:ea typeface="Calibri" panose="020F0502020204030204" pitchFamily="34" charset="0"/>
              </a:rPr>
              <a:t>Isso dá uma dimensão da subestimação do desemprego (na casa dos 14% em setembro), que computa apenas as pessoas que efetivamente tomaram providências para encontrar trabalho. </a:t>
            </a:r>
          </a:p>
          <a:p>
            <a:r>
              <a:rPr lang="pt-BR" dirty="0">
                <a:ea typeface="Calibri" panose="020F0502020204030204" pitchFamily="34" charset="0"/>
              </a:rPr>
              <a:t>E há o problema da quebradeira de pequenas e médias empresas. Na primeira quinzena de julho, 1.3 milhão de empresas estavam com atividades suspensas. Dessas, 716 mil tinham fechado as portas definitivamente, 99% delas com até 49 ocupados. Anualmente a taxa de mortalidade média é de 600 mil. 40% disseram ter fechado por causa da pandemia.</a:t>
            </a:r>
          </a:p>
          <a:p>
            <a:r>
              <a:rPr lang="pt-BR" sz="1800" dirty="0">
                <a:effectLst/>
                <a:ea typeface="Calibri" panose="020F0502020204030204" pitchFamily="34" charset="0"/>
              </a:rPr>
              <a:t>Menos de 13% das empresas tiveram acesso ao auxílio do governo para as folhas de pagamento. Uma política mal desenhada e mal executada.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99737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688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Cacho</vt:lpstr>
      <vt:lpstr>Mundos do trabalho na pandemia</vt:lpstr>
      <vt:lpstr>Promessas da Reforma Trabalhista de 2017 (e ainda em curso)</vt:lpstr>
      <vt:lpstr>Para isso:</vt:lpstr>
      <vt:lpstr>Mas a reforma não entregou o que prometeu</vt:lpstr>
      <vt:lpstr>Mas impactou seriamente os sindicatos</vt:lpstr>
      <vt:lpstr>A pandemia agravou o quadro de precariedade</vt:lpstr>
      <vt:lpstr>É o que mostra este gráfico (PNAD-COVID ago/2020):</vt:lpstr>
      <vt:lpstr>E as mulheres foram particularmente afetadas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Mundos do trabalho na pandemia</dc:title>
  <dc:creator>Adalberto Cardoso</dc:creator>
  <cp:lastModifiedBy>Adalberto Cardoso</cp:lastModifiedBy>
  <cp:revision>15</cp:revision>
  <dcterms:created xsi:type="dcterms:W3CDTF">2020-10-07T14:38:47Z</dcterms:created>
  <dcterms:modified xsi:type="dcterms:W3CDTF">2020-10-07T19:01:32Z</dcterms:modified>
</cp:coreProperties>
</file>