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4" r:id="rId1"/>
  </p:sldMasterIdLst>
  <p:notesMasterIdLst>
    <p:notesMasterId r:id="rId32"/>
  </p:notesMasterIdLst>
  <p:sldIdLst>
    <p:sldId id="278" r:id="rId2"/>
    <p:sldId id="258" r:id="rId3"/>
    <p:sldId id="262" r:id="rId4"/>
    <p:sldId id="259" r:id="rId5"/>
    <p:sldId id="271" r:id="rId6"/>
    <p:sldId id="274" r:id="rId7"/>
    <p:sldId id="286" r:id="rId8"/>
    <p:sldId id="287" r:id="rId9"/>
    <p:sldId id="288" r:id="rId10"/>
    <p:sldId id="289" r:id="rId11"/>
    <p:sldId id="272" r:id="rId12"/>
    <p:sldId id="279" r:id="rId13"/>
    <p:sldId id="295" r:id="rId14"/>
    <p:sldId id="280" r:id="rId15"/>
    <p:sldId id="285" r:id="rId16"/>
    <p:sldId id="266" r:id="rId17"/>
    <p:sldId id="267" r:id="rId18"/>
    <p:sldId id="281" r:id="rId19"/>
    <p:sldId id="290" r:id="rId20"/>
    <p:sldId id="282" r:id="rId21"/>
    <p:sldId id="275" r:id="rId22"/>
    <p:sldId id="291" r:id="rId23"/>
    <p:sldId id="284" r:id="rId24"/>
    <p:sldId id="296" r:id="rId25"/>
    <p:sldId id="292" r:id="rId26"/>
    <p:sldId id="294" r:id="rId27"/>
    <p:sldId id="273" r:id="rId28"/>
    <p:sldId id="277" r:id="rId29"/>
    <p:sldId id="299" r:id="rId30"/>
    <p:sldId id="283"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FF0E7F-ACF3-4D5C-87F4-012F7B72F5FA}" v="61" dt="2022-10-20T19:14:02.4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9" autoAdjust="0"/>
  </p:normalViewPr>
  <p:slideViewPr>
    <p:cSldViewPr>
      <p:cViewPr varScale="1">
        <p:scale>
          <a:sx n="108" d="100"/>
          <a:sy n="108" d="100"/>
        </p:scale>
        <p:origin x="1704" y="3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D8A4DD-66B6-4839-A600-3E8701A43FEB}"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1BE8102F-4BF0-49AB-AF11-F0079A70399C}">
      <dgm:prSet custT="1"/>
      <dgm:spPr/>
      <dgm:t>
        <a:bodyPr/>
        <a:lstStyle/>
        <a:p>
          <a:pPr algn="just">
            <a:lnSpc>
              <a:spcPct val="200000"/>
            </a:lnSpc>
          </a:pPr>
          <a:r>
            <a:rPr lang="pt-BR" sz="2800" dirty="0">
              <a:latin typeface="Times New Roman" pitchFamily="18" charset="0"/>
              <a:cs typeface="Times New Roman" pitchFamily="18" charset="0"/>
            </a:rPr>
            <a:t>Define quais as áreas que terão prioridade;</a:t>
          </a:r>
          <a:endParaRPr lang="en-US" sz="2800" dirty="0">
            <a:latin typeface="Times New Roman" pitchFamily="18" charset="0"/>
            <a:cs typeface="Times New Roman" pitchFamily="18" charset="0"/>
          </a:endParaRPr>
        </a:p>
      </dgm:t>
    </dgm:pt>
    <dgm:pt modelId="{A507877C-3D4A-4DA9-90B0-B5723F8BA0C4}" type="parTrans" cxnId="{24C540F2-643D-433E-8A88-D51206BE0CAC}">
      <dgm:prSet/>
      <dgm:spPr/>
      <dgm:t>
        <a:bodyPr/>
        <a:lstStyle/>
        <a:p>
          <a:endParaRPr lang="en-US"/>
        </a:p>
      </dgm:t>
    </dgm:pt>
    <dgm:pt modelId="{8A67018A-08A4-4D5F-BE7A-D6AA734532AF}" type="sibTrans" cxnId="{24C540F2-643D-433E-8A88-D51206BE0CAC}">
      <dgm:prSet/>
      <dgm:spPr/>
      <dgm:t>
        <a:bodyPr/>
        <a:lstStyle/>
        <a:p>
          <a:endParaRPr lang="en-US"/>
        </a:p>
      </dgm:t>
    </dgm:pt>
    <dgm:pt modelId="{BF96DD60-ACBF-43DA-8EBD-35F4EB059741}">
      <dgm:prSet custT="1"/>
      <dgm:spPr/>
      <dgm:t>
        <a:bodyPr/>
        <a:lstStyle/>
        <a:p>
          <a:pPr algn="just"/>
          <a:r>
            <a:rPr lang="pt-BR" sz="2750" dirty="0">
              <a:latin typeface="Times New Roman" panose="02020603050405020304" pitchFamily="18" charset="0"/>
              <a:cs typeface="Times New Roman" panose="02020603050405020304" pitchFamily="18" charset="0"/>
            </a:rPr>
            <a:t>Define de que forma a auditoria executará suas atribuições, de maneira direta (visitando os locais que serão auditados) ou de maneira indireta (utilizando sistemas como, por exemplo, o SIAFI);</a:t>
          </a:r>
          <a:endParaRPr lang="en-US" sz="2750" dirty="0">
            <a:latin typeface="Times New Roman" panose="02020603050405020304" pitchFamily="18" charset="0"/>
            <a:cs typeface="Times New Roman" panose="02020603050405020304" pitchFamily="18" charset="0"/>
          </a:endParaRPr>
        </a:p>
      </dgm:t>
    </dgm:pt>
    <dgm:pt modelId="{8C8F1DF5-967B-4C39-A381-87728B03264D}" type="parTrans" cxnId="{B22A089A-377F-49A3-8DC3-71AE7F76699E}">
      <dgm:prSet/>
      <dgm:spPr/>
      <dgm:t>
        <a:bodyPr/>
        <a:lstStyle/>
        <a:p>
          <a:endParaRPr lang="en-US"/>
        </a:p>
      </dgm:t>
    </dgm:pt>
    <dgm:pt modelId="{698CB2A9-FE6A-4FFC-B0C1-2F1C3A58FAD5}" type="sibTrans" cxnId="{B22A089A-377F-49A3-8DC3-71AE7F76699E}">
      <dgm:prSet/>
      <dgm:spPr/>
      <dgm:t>
        <a:bodyPr/>
        <a:lstStyle/>
        <a:p>
          <a:endParaRPr lang="en-US"/>
        </a:p>
      </dgm:t>
    </dgm:pt>
    <dgm:pt modelId="{9F07BEFB-B168-43BB-A20B-D95B6C35A48C}">
      <dgm:prSet custT="1"/>
      <dgm:spPr/>
      <dgm:t>
        <a:bodyPr/>
        <a:lstStyle/>
        <a:p>
          <a:pPr algn="just"/>
          <a:r>
            <a:rPr lang="pt-BR" sz="2800" dirty="0">
              <a:latin typeface="Times New Roman" panose="02020603050405020304" pitchFamily="18" charset="0"/>
              <a:cs typeface="Times New Roman" panose="02020603050405020304" pitchFamily="18" charset="0"/>
            </a:rPr>
            <a:t>Define os motivos para executar uma auditoria. Nesse caso, utiliza-se a matriz de risco, que leva em consideração as seguintes variáveis: Vulnerabilidade, Materialidade, Relevância</a:t>
          </a:r>
          <a:r>
            <a:rPr lang="pt-BR" sz="2800" dirty="0"/>
            <a:t>.</a:t>
          </a:r>
          <a:endParaRPr lang="en-US" sz="2800" dirty="0"/>
        </a:p>
      </dgm:t>
    </dgm:pt>
    <dgm:pt modelId="{6B140D3B-3FF7-455B-9EC5-C54B2404DC75}" type="parTrans" cxnId="{59131F81-798F-4D6C-849A-7BAF7AC2479D}">
      <dgm:prSet/>
      <dgm:spPr/>
      <dgm:t>
        <a:bodyPr/>
        <a:lstStyle/>
        <a:p>
          <a:endParaRPr lang="en-US"/>
        </a:p>
      </dgm:t>
    </dgm:pt>
    <dgm:pt modelId="{EE30281D-AA7C-4EA9-8D67-0003CBA723A6}" type="sibTrans" cxnId="{59131F81-798F-4D6C-849A-7BAF7AC2479D}">
      <dgm:prSet/>
      <dgm:spPr/>
      <dgm:t>
        <a:bodyPr/>
        <a:lstStyle/>
        <a:p>
          <a:endParaRPr lang="en-US"/>
        </a:p>
      </dgm:t>
    </dgm:pt>
    <dgm:pt modelId="{BE5D4FD2-0858-4573-AF8C-1560A4189D43}">
      <dgm:prSet custT="1"/>
      <dgm:spPr/>
      <dgm:t>
        <a:bodyPr/>
        <a:lstStyle/>
        <a:p>
          <a:r>
            <a:rPr lang="pt-BR" sz="2800" dirty="0">
              <a:latin typeface="Times New Roman" panose="02020603050405020304" pitchFamily="18" charset="0"/>
              <a:cs typeface="Times New Roman" panose="02020603050405020304" pitchFamily="18" charset="0"/>
            </a:rPr>
            <a:t>Estabelece o período de execução da auditoria, bem como o período auditado.</a:t>
          </a:r>
          <a:endParaRPr lang="en-US" sz="2800" dirty="0">
            <a:latin typeface="Times New Roman" panose="02020603050405020304" pitchFamily="18" charset="0"/>
            <a:cs typeface="Times New Roman" panose="02020603050405020304" pitchFamily="18" charset="0"/>
          </a:endParaRPr>
        </a:p>
      </dgm:t>
    </dgm:pt>
    <dgm:pt modelId="{5C4FA45F-B2E6-4750-8425-47E0831DE85E}" type="parTrans" cxnId="{D6E636B6-D051-411B-8171-7103E844EDC3}">
      <dgm:prSet/>
      <dgm:spPr/>
      <dgm:t>
        <a:bodyPr/>
        <a:lstStyle/>
        <a:p>
          <a:endParaRPr lang="en-US"/>
        </a:p>
      </dgm:t>
    </dgm:pt>
    <dgm:pt modelId="{11192913-99C0-4742-8C23-76B155B0DE9B}" type="sibTrans" cxnId="{D6E636B6-D051-411B-8171-7103E844EDC3}">
      <dgm:prSet/>
      <dgm:spPr/>
      <dgm:t>
        <a:bodyPr/>
        <a:lstStyle/>
        <a:p>
          <a:endParaRPr lang="en-US"/>
        </a:p>
      </dgm:t>
    </dgm:pt>
    <dgm:pt modelId="{395AF89A-D634-4F33-9285-6C5873E8F8A0}" type="pres">
      <dgm:prSet presAssocID="{E5D8A4DD-66B6-4839-A600-3E8701A43FEB}" presName="vert0" presStyleCnt="0">
        <dgm:presLayoutVars>
          <dgm:dir/>
          <dgm:animOne val="branch"/>
          <dgm:animLvl val="lvl"/>
        </dgm:presLayoutVars>
      </dgm:prSet>
      <dgm:spPr/>
    </dgm:pt>
    <dgm:pt modelId="{2B8EEBC5-6346-41D5-A864-50D3A6457447}" type="pres">
      <dgm:prSet presAssocID="{1BE8102F-4BF0-49AB-AF11-F0079A70399C}" presName="thickLine" presStyleLbl="alignNode1" presStyleIdx="0" presStyleCnt="4"/>
      <dgm:spPr/>
    </dgm:pt>
    <dgm:pt modelId="{B8400834-39C4-4839-93DB-EAA452AC6A00}" type="pres">
      <dgm:prSet presAssocID="{1BE8102F-4BF0-49AB-AF11-F0079A70399C}" presName="horz1" presStyleCnt="0"/>
      <dgm:spPr/>
    </dgm:pt>
    <dgm:pt modelId="{7678B9AE-5236-44CD-9744-28C33FFACDE2}" type="pres">
      <dgm:prSet presAssocID="{1BE8102F-4BF0-49AB-AF11-F0079A70399C}" presName="tx1" presStyleLbl="revTx" presStyleIdx="0" presStyleCnt="4"/>
      <dgm:spPr/>
    </dgm:pt>
    <dgm:pt modelId="{4F7F065D-FADE-46F2-A7C8-207AB093D711}" type="pres">
      <dgm:prSet presAssocID="{1BE8102F-4BF0-49AB-AF11-F0079A70399C}" presName="vert1" presStyleCnt="0"/>
      <dgm:spPr/>
    </dgm:pt>
    <dgm:pt modelId="{39D065CB-3A8C-4E91-806D-741818B891F9}" type="pres">
      <dgm:prSet presAssocID="{BF96DD60-ACBF-43DA-8EBD-35F4EB059741}" presName="thickLine" presStyleLbl="alignNode1" presStyleIdx="1" presStyleCnt="4"/>
      <dgm:spPr/>
    </dgm:pt>
    <dgm:pt modelId="{5670CF61-8661-420C-8022-065EC0CC3DCF}" type="pres">
      <dgm:prSet presAssocID="{BF96DD60-ACBF-43DA-8EBD-35F4EB059741}" presName="horz1" presStyleCnt="0"/>
      <dgm:spPr/>
    </dgm:pt>
    <dgm:pt modelId="{0CAD9DDD-9FED-4C9B-A568-22AD975BF1F2}" type="pres">
      <dgm:prSet presAssocID="{BF96DD60-ACBF-43DA-8EBD-35F4EB059741}" presName="tx1" presStyleLbl="revTx" presStyleIdx="1" presStyleCnt="4" custScaleY="138071"/>
      <dgm:spPr/>
    </dgm:pt>
    <dgm:pt modelId="{EF9AB18F-A0CF-4E6B-8333-3ECCFB6D5375}" type="pres">
      <dgm:prSet presAssocID="{BF96DD60-ACBF-43DA-8EBD-35F4EB059741}" presName="vert1" presStyleCnt="0"/>
      <dgm:spPr/>
    </dgm:pt>
    <dgm:pt modelId="{1F13EAF4-DF28-4290-B146-56F4CC894691}" type="pres">
      <dgm:prSet presAssocID="{9F07BEFB-B168-43BB-A20B-D95B6C35A48C}" presName="thickLine" presStyleLbl="alignNode1" presStyleIdx="2" presStyleCnt="4"/>
      <dgm:spPr/>
    </dgm:pt>
    <dgm:pt modelId="{60F4B9C5-DC44-4A9B-9B7F-B16403991D15}" type="pres">
      <dgm:prSet presAssocID="{9F07BEFB-B168-43BB-A20B-D95B6C35A48C}" presName="horz1" presStyleCnt="0"/>
      <dgm:spPr/>
    </dgm:pt>
    <dgm:pt modelId="{451DE307-DBCE-4CC3-AF88-EEC450FA2A26}" type="pres">
      <dgm:prSet presAssocID="{9F07BEFB-B168-43BB-A20B-D95B6C35A48C}" presName="tx1" presStyleLbl="revTx" presStyleIdx="2" presStyleCnt="4" custScaleY="156665"/>
      <dgm:spPr/>
    </dgm:pt>
    <dgm:pt modelId="{BBA4389B-6A97-4570-BC49-E012CACFFCB4}" type="pres">
      <dgm:prSet presAssocID="{9F07BEFB-B168-43BB-A20B-D95B6C35A48C}" presName="vert1" presStyleCnt="0"/>
      <dgm:spPr/>
    </dgm:pt>
    <dgm:pt modelId="{B1BB619F-FF77-450A-A143-E5D1C2CA39FD}" type="pres">
      <dgm:prSet presAssocID="{BE5D4FD2-0858-4573-AF8C-1560A4189D43}" presName="thickLine" presStyleLbl="alignNode1" presStyleIdx="3" presStyleCnt="4"/>
      <dgm:spPr/>
    </dgm:pt>
    <dgm:pt modelId="{AFAF4CA1-7470-43F1-A207-F7BB1A58351F}" type="pres">
      <dgm:prSet presAssocID="{BE5D4FD2-0858-4573-AF8C-1560A4189D43}" presName="horz1" presStyleCnt="0"/>
      <dgm:spPr/>
    </dgm:pt>
    <dgm:pt modelId="{62C2DDE1-951B-44B9-906A-2F561A9DE3B7}" type="pres">
      <dgm:prSet presAssocID="{BE5D4FD2-0858-4573-AF8C-1560A4189D43}" presName="tx1" presStyleLbl="revTx" presStyleIdx="3" presStyleCnt="4"/>
      <dgm:spPr/>
    </dgm:pt>
    <dgm:pt modelId="{D30B62AE-4B69-4FE2-B9FF-F805B49CFA59}" type="pres">
      <dgm:prSet presAssocID="{BE5D4FD2-0858-4573-AF8C-1560A4189D43}" presName="vert1" presStyleCnt="0"/>
      <dgm:spPr/>
    </dgm:pt>
  </dgm:ptLst>
  <dgm:cxnLst>
    <dgm:cxn modelId="{0A89B762-A5AC-4119-9005-00B74755F875}" type="presOf" srcId="{1BE8102F-4BF0-49AB-AF11-F0079A70399C}" destId="{7678B9AE-5236-44CD-9744-28C33FFACDE2}" srcOrd="0" destOrd="0" presId="urn:microsoft.com/office/officeart/2008/layout/LinedList"/>
    <dgm:cxn modelId="{73F02A71-E7B0-4420-8690-7B1E9D3182CA}" type="presOf" srcId="{E5D8A4DD-66B6-4839-A600-3E8701A43FEB}" destId="{395AF89A-D634-4F33-9285-6C5873E8F8A0}" srcOrd="0" destOrd="0" presId="urn:microsoft.com/office/officeart/2008/layout/LinedList"/>
    <dgm:cxn modelId="{59131F81-798F-4D6C-849A-7BAF7AC2479D}" srcId="{E5D8A4DD-66B6-4839-A600-3E8701A43FEB}" destId="{9F07BEFB-B168-43BB-A20B-D95B6C35A48C}" srcOrd="2" destOrd="0" parTransId="{6B140D3B-3FF7-455B-9EC5-C54B2404DC75}" sibTransId="{EE30281D-AA7C-4EA9-8D67-0003CBA723A6}"/>
    <dgm:cxn modelId="{B22A089A-377F-49A3-8DC3-71AE7F76699E}" srcId="{E5D8A4DD-66B6-4839-A600-3E8701A43FEB}" destId="{BF96DD60-ACBF-43DA-8EBD-35F4EB059741}" srcOrd="1" destOrd="0" parTransId="{8C8F1DF5-967B-4C39-A381-87728B03264D}" sibTransId="{698CB2A9-FE6A-4FFC-B0C1-2F1C3A58FAD5}"/>
    <dgm:cxn modelId="{D6E636B6-D051-411B-8171-7103E844EDC3}" srcId="{E5D8A4DD-66B6-4839-A600-3E8701A43FEB}" destId="{BE5D4FD2-0858-4573-AF8C-1560A4189D43}" srcOrd="3" destOrd="0" parTransId="{5C4FA45F-B2E6-4750-8425-47E0831DE85E}" sibTransId="{11192913-99C0-4742-8C23-76B155B0DE9B}"/>
    <dgm:cxn modelId="{32334CC4-4D60-4AA1-9F97-1D97C3E3B3E6}" type="presOf" srcId="{9F07BEFB-B168-43BB-A20B-D95B6C35A48C}" destId="{451DE307-DBCE-4CC3-AF88-EEC450FA2A26}" srcOrd="0" destOrd="0" presId="urn:microsoft.com/office/officeart/2008/layout/LinedList"/>
    <dgm:cxn modelId="{E1A4CBCB-3C80-4B9E-BBB1-E9911ECB55B3}" type="presOf" srcId="{BF96DD60-ACBF-43DA-8EBD-35F4EB059741}" destId="{0CAD9DDD-9FED-4C9B-A568-22AD975BF1F2}" srcOrd="0" destOrd="0" presId="urn:microsoft.com/office/officeart/2008/layout/LinedList"/>
    <dgm:cxn modelId="{D460B3D4-492E-4A37-B3F5-BF5C3E03BC7F}" type="presOf" srcId="{BE5D4FD2-0858-4573-AF8C-1560A4189D43}" destId="{62C2DDE1-951B-44B9-906A-2F561A9DE3B7}" srcOrd="0" destOrd="0" presId="urn:microsoft.com/office/officeart/2008/layout/LinedList"/>
    <dgm:cxn modelId="{24C540F2-643D-433E-8A88-D51206BE0CAC}" srcId="{E5D8A4DD-66B6-4839-A600-3E8701A43FEB}" destId="{1BE8102F-4BF0-49AB-AF11-F0079A70399C}" srcOrd="0" destOrd="0" parTransId="{A507877C-3D4A-4DA9-90B0-B5723F8BA0C4}" sibTransId="{8A67018A-08A4-4D5F-BE7A-D6AA734532AF}"/>
    <dgm:cxn modelId="{5B5072A4-FC3A-46DA-9881-029BD9CF410D}" type="presParOf" srcId="{395AF89A-D634-4F33-9285-6C5873E8F8A0}" destId="{2B8EEBC5-6346-41D5-A864-50D3A6457447}" srcOrd="0" destOrd="0" presId="urn:microsoft.com/office/officeart/2008/layout/LinedList"/>
    <dgm:cxn modelId="{C27E7670-48E7-41E0-BC5E-9AD66C0A0602}" type="presParOf" srcId="{395AF89A-D634-4F33-9285-6C5873E8F8A0}" destId="{B8400834-39C4-4839-93DB-EAA452AC6A00}" srcOrd="1" destOrd="0" presId="urn:microsoft.com/office/officeart/2008/layout/LinedList"/>
    <dgm:cxn modelId="{E89D2FCB-D45E-4F4E-90DC-4CCDCBCAE8BD}" type="presParOf" srcId="{B8400834-39C4-4839-93DB-EAA452AC6A00}" destId="{7678B9AE-5236-44CD-9744-28C33FFACDE2}" srcOrd="0" destOrd="0" presId="urn:microsoft.com/office/officeart/2008/layout/LinedList"/>
    <dgm:cxn modelId="{87281346-8EE3-4B5B-9DE7-D4747CBCF570}" type="presParOf" srcId="{B8400834-39C4-4839-93DB-EAA452AC6A00}" destId="{4F7F065D-FADE-46F2-A7C8-207AB093D711}" srcOrd="1" destOrd="0" presId="urn:microsoft.com/office/officeart/2008/layout/LinedList"/>
    <dgm:cxn modelId="{DA3BF48B-3589-472F-A454-BE7C48CC0CAB}" type="presParOf" srcId="{395AF89A-D634-4F33-9285-6C5873E8F8A0}" destId="{39D065CB-3A8C-4E91-806D-741818B891F9}" srcOrd="2" destOrd="0" presId="urn:microsoft.com/office/officeart/2008/layout/LinedList"/>
    <dgm:cxn modelId="{07D761B4-27A5-4B45-80D2-C892D9A53D23}" type="presParOf" srcId="{395AF89A-D634-4F33-9285-6C5873E8F8A0}" destId="{5670CF61-8661-420C-8022-065EC0CC3DCF}" srcOrd="3" destOrd="0" presId="urn:microsoft.com/office/officeart/2008/layout/LinedList"/>
    <dgm:cxn modelId="{FF49F7EE-4782-42B2-B65C-2EB49F4C7DED}" type="presParOf" srcId="{5670CF61-8661-420C-8022-065EC0CC3DCF}" destId="{0CAD9DDD-9FED-4C9B-A568-22AD975BF1F2}" srcOrd="0" destOrd="0" presId="urn:microsoft.com/office/officeart/2008/layout/LinedList"/>
    <dgm:cxn modelId="{3A9091BD-28C3-4922-8027-C108C520CCAC}" type="presParOf" srcId="{5670CF61-8661-420C-8022-065EC0CC3DCF}" destId="{EF9AB18F-A0CF-4E6B-8333-3ECCFB6D5375}" srcOrd="1" destOrd="0" presId="urn:microsoft.com/office/officeart/2008/layout/LinedList"/>
    <dgm:cxn modelId="{4614511E-3482-409E-A933-8B7668CFB27F}" type="presParOf" srcId="{395AF89A-D634-4F33-9285-6C5873E8F8A0}" destId="{1F13EAF4-DF28-4290-B146-56F4CC894691}" srcOrd="4" destOrd="0" presId="urn:microsoft.com/office/officeart/2008/layout/LinedList"/>
    <dgm:cxn modelId="{C215DAEC-0E77-4561-9E16-52940CFF72F9}" type="presParOf" srcId="{395AF89A-D634-4F33-9285-6C5873E8F8A0}" destId="{60F4B9C5-DC44-4A9B-9B7F-B16403991D15}" srcOrd="5" destOrd="0" presId="urn:microsoft.com/office/officeart/2008/layout/LinedList"/>
    <dgm:cxn modelId="{59DBE2D4-E939-4DC7-9673-6842CA5EA4CD}" type="presParOf" srcId="{60F4B9C5-DC44-4A9B-9B7F-B16403991D15}" destId="{451DE307-DBCE-4CC3-AF88-EEC450FA2A26}" srcOrd="0" destOrd="0" presId="urn:microsoft.com/office/officeart/2008/layout/LinedList"/>
    <dgm:cxn modelId="{8CBFEAE8-0EE8-41E7-8E88-774E80BDB556}" type="presParOf" srcId="{60F4B9C5-DC44-4A9B-9B7F-B16403991D15}" destId="{BBA4389B-6A97-4570-BC49-E012CACFFCB4}" srcOrd="1" destOrd="0" presId="urn:microsoft.com/office/officeart/2008/layout/LinedList"/>
    <dgm:cxn modelId="{DCABF9CE-9515-4D6E-93FB-514381E06B94}" type="presParOf" srcId="{395AF89A-D634-4F33-9285-6C5873E8F8A0}" destId="{B1BB619F-FF77-450A-A143-E5D1C2CA39FD}" srcOrd="6" destOrd="0" presId="urn:microsoft.com/office/officeart/2008/layout/LinedList"/>
    <dgm:cxn modelId="{E3A8FB79-94B2-4277-8144-EB6D90054CC6}" type="presParOf" srcId="{395AF89A-D634-4F33-9285-6C5873E8F8A0}" destId="{AFAF4CA1-7470-43F1-A207-F7BB1A58351F}" srcOrd="7" destOrd="0" presId="urn:microsoft.com/office/officeart/2008/layout/LinedList"/>
    <dgm:cxn modelId="{F3F3FC2C-788F-4A49-AF93-3CD2E0368781}" type="presParOf" srcId="{AFAF4CA1-7470-43F1-A207-F7BB1A58351F}" destId="{62C2DDE1-951B-44B9-906A-2F561A9DE3B7}" srcOrd="0" destOrd="0" presId="urn:microsoft.com/office/officeart/2008/layout/LinedList"/>
    <dgm:cxn modelId="{DED9A53D-1DBC-4DE7-A6ED-95A389A14851}" type="presParOf" srcId="{AFAF4CA1-7470-43F1-A207-F7BB1A58351F}" destId="{D30B62AE-4B69-4FE2-B9FF-F805B49CFA5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8EEBC5-6346-41D5-A864-50D3A6457447}">
      <dsp:nvSpPr>
        <dsp:cNvPr id="0" name=""/>
        <dsp:cNvSpPr/>
      </dsp:nvSpPr>
      <dsp:spPr>
        <a:xfrm>
          <a:off x="0" y="3144"/>
          <a:ext cx="8429625"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78B9AE-5236-44CD-9744-28C33FFACDE2}">
      <dsp:nvSpPr>
        <dsp:cNvPr id="0" name=""/>
        <dsp:cNvSpPr/>
      </dsp:nvSpPr>
      <dsp:spPr>
        <a:xfrm>
          <a:off x="0" y="3144"/>
          <a:ext cx="8429625" cy="1147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just" defTabSz="1244600">
            <a:lnSpc>
              <a:spcPct val="200000"/>
            </a:lnSpc>
            <a:spcBef>
              <a:spcPct val="0"/>
            </a:spcBef>
            <a:spcAft>
              <a:spcPct val="35000"/>
            </a:spcAft>
            <a:buNone/>
          </a:pPr>
          <a:r>
            <a:rPr lang="pt-BR" sz="2800" kern="1200" dirty="0">
              <a:latin typeface="Times New Roman" pitchFamily="18" charset="0"/>
              <a:cs typeface="Times New Roman" pitchFamily="18" charset="0"/>
            </a:rPr>
            <a:t>Define quais as áreas que terão prioridade;</a:t>
          </a:r>
          <a:endParaRPr lang="en-US" sz="2800" kern="1200" dirty="0">
            <a:latin typeface="Times New Roman" pitchFamily="18" charset="0"/>
            <a:cs typeface="Times New Roman" pitchFamily="18" charset="0"/>
          </a:endParaRPr>
        </a:p>
      </dsp:txBody>
      <dsp:txXfrm>
        <a:off x="0" y="3144"/>
        <a:ext cx="8429625" cy="1147247"/>
      </dsp:txXfrm>
    </dsp:sp>
    <dsp:sp modelId="{39D065CB-3A8C-4E91-806D-741818B891F9}">
      <dsp:nvSpPr>
        <dsp:cNvPr id="0" name=""/>
        <dsp:cNvSpPr/>
      </dsp:nvSpPr>
      <dsp:spPr>
        <a:xfrm>
          <a:off x="0" y="1150391"/>
          <a:ext cx="8429625"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AD9DDD-9FED-4C9B-A568-22AD975BF1F2}">
      <dsp:nvSpPr>
        <dsp:cNvPr id="0" name=""/>
        <dsp:cNvSpPr/>
      </dsp:nvSpPr>
      <dsp:spPr>
        <a:xfrm>
          <a:off x="0" y="1150391"/>
          <a:ext cx="8421392" cy="15840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just" defTabSz="1222375">
            <a:lnSpc>
              <a:spcPct val="90000"/>
            </a:lnSpc>
            <a:spcBef>
              <a:spcPct val="0"/>
            </a:spcBef>
            <a:spcAft>
              <a:spcPct val="35000"/>
            </a:spcAft>
            <a:buNone/>
          </a:pPr>
          <a:r>
            <a:rPr lang="pt-BR" sz="2750" kern="1200" dirty="0">
              <a:latin typeface="Times New Roman" panose="02020603050405020304" pitchFamily="18" charset="0"/>
              <a:cs typeface="Times New Roman" panose="02020603050405020304" pitchFamily="18" charset="0"/>
            </a:rPr>
            <a:t>Define de que forma a auditoria executará suas atribuições, de maneira direta (visitando os locais que serão auditados) ou de maneira indireta (utilizando sistemas como, por exemplo, o SIAFI);</a:t>
          </a:r>
          <a:endParaRPr lang="en-US" sz="2750" kern="1200" dirty="0">
            <a:latin typeface="Times New Roman" panose="02020603050405020304" pitchFamily="18" charset="0"/>
            <a:cs typeface="Times New Roman" panose="02020603050405020304" pitchFamily="18" charset="0"/>
          </a:endParaRPr>
        </a:p>
      </dsp:txBody>
      <dsp:txXfrm>
        <a:off x="0" y="1150391"/>
        <a:ext cx="8421392" cy="1584015"/>
      </dsp:txXfrm>
    </dsp:sp>
    <dsp:sp modelId="{1F13EAF4-DF28-4290-B146-56F4CC894691}">
      <dsp:nvSpPr>
        <dsp:cNvPr id="0" name=""/>
        <dsp:cNvSpPr/>
      </dsp:nvSpPr>
      <dsp:spPr>
        <a:xfrm>
          <a:off x="0" y="2734407"/>
          <a:ext cx="8429625"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1DE307-DBCE-4CC3-AF88-EEC450FA2A26}">
      <dsp:nvSpPr>
        <dsp:cNvPr id="0" name=""/>
        <dsp:cNvSpPr/>
      </dsp:nvSpPr>
      <dsp:spPr>
        <a:xfrm>
          <a:off x="0" y="2734407"/>
          <a:ext cx="8421392" cy="17973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just" defTabSz="1244600">
            <a:lnSpc>
              <a:spcPct val="90000"/>
            </a:lnSpc>
            <a:spcBef>
              <a:spcPct val="0"/>
            </a:spcBef>
            <a:spcAft>
              <a:spcPct val="35000"/>
            </a:spcAft>
            <a:buNone/>
          </a:pPr>
          <a:r>
            <a:rPr lang="pt-BR" sz="2800" kern="1200" dirty="0">
              <a:latin typeface="Times New Roman" panose="02020603050405020304" pitchFamily="18" charset="0"/>
              <a:cs typeface="Times New Roman" panose="02020603050405020304" pitchFamily="18" charset="0"/>
            </a:rPr>
            <a:t>Define os motivos para executar uma auditoria. Nesse caso, utiliza-se a matriz de risco, que leva em consideração as seguintes variáveis: Vulnerabilidade, Materialidade, Relevância</a:t>
          </a:r>
          <a:r>
            <a:rPr lang="pt-BR" sz="2800" kern="1200" dirty="0"/>
            <a:t>.</a:t>
          </a:r>
          <a:endParaRPr lang="en-US" sz="2800" kern="1200" dirty="0"/>
        </a:p>
      </dsp:txBody>
      <dsp:txXfrm>
        <a:off x="0" y="2734407"/>
        <a:ext cx="8421392" cy="1797334"/>
      </dsp:txXfrm>
    </dsp:sp>
    <dsp:sp modelId="{B1BB619F-FF77-450A-A143-E5D1C2CA39FD}">
      <dsp:nvSpPr>
        <dsp:cNvPr id="0" name=""/>
        <dsp:cNvSpPr/>
      </dsp:nvSpPr>
      <dsp:spPr>
        <a:xfrm>
          <a:off x="0" y="4531742"/>
          <a:ext cx="8429625"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C2DDE1-951B-44B9-906A-2F561A9DE3B7}">
      <dsp:nvSpPr>
        <dsp:cNvPr id="0" name=""/>
        <dsp:cNvSpPr/>
      </dsp:nvSpPr>
      <dsp:spPr>
        <a:xfrm>
          <a:off x="0" y="4531742"/>
          <a:ext cx="8429625" cy="1147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pt-BR" sz="2800" kern="1200" dirty="0">
              <a:latin typeface="Times New Roman" panose="02020603050405020304" pitchFamily="18" charset="0"/>
              <a:cs typeface="Times New Roman" panose="02020603050405020304" pitchFamily="18" charset="0"/>
            </a:rPr>
            <a:t>Estabelece o período de execução da auditoria, bem como o período auditado.</a:t>
          </a:r>
          <a:endParaRPr lang="en-US" sz="2800" kern="1200" dirty="0">
            <a:latin typeface="Times New Roman" panose="02020603050405020304" pitchFamily="18" charset="0"/>
            <a:cs typeface="Times New Roman" panose="02020603050405020304" pitchFamily="18" charset="0"/>
          </a:endParaRPr>
        </a:p>
      </dsp:txBody>
      <dsp:txXfrm>
        <a:off x="0" y="4531742"/>
        <a:ext cx="8429625" cy="114724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a:extLst>
              <a:ext uri="{FF2B5EF4-FFF2-40B4-BE49-F238E27FC236}">
                <a16:creationId xmlns:a16="http://schemas.microsoft.com/office/drawing/2014/main" id="{85D15681-F6AF-F2DB-81C8-A9B0B5AAC7B8}"/>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pt-BR"/>
          </a:p>
        </p:txBody>
      </p:sp>
      <p:sp>
        <p:nvSpPr>
          <p:cNvPr id="3" name="Espaço Reservado para Data 2">
            <a:extLst>
              <a:ext uri="{FF2B5EF4-FFF2-40B4-BE49-F238E27FC236}">
                <a16:creationId xmlns:a16="http://schemas.microsoft.com/office/drawing/2014/main" id="{2CF24925-4375-92E6-0AE3-9052C4762A96}"/>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2E78E574-AB5D-43B1-A113-E2B209CFC77F}" type="datetimeFigureOut">
              <a:rPr lang="pt-BR"/>
              <a:pPr>
                <a:defRPr/>
              </a:pPr>
              <a:t>20/10/2022</a:t>
            </a:fld>
            <a:endParaRPr lang="pt-BR"/>
          </a:p>
        </p:txBody>
      </p:sp>
      <p:sp>
        <p:nvSpPr>
          <p:cNvPr id="4" name="Espaço Reservado para Imagem de Slide 3">
            <a:extLst>
              <a:ext uri="{FF2B5EF4-FFF2-40B4-BE49-F238E27FC236}">
                <a16:creationId xmlns:a16="http://schemas.microsoft.com/office/drawing/2014/main" id="{F300E955-767A-C00D-93A7-3BAE2EF29852}"/>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t-BR" noProof="0"/>
          </a:p>
        </p:txBody>
      </p:sp>
      <p:sp>
        <p:nvSpPr>
          <p:cNvPr id="5" name="Espaço Reservado para Anotações 4">
            <a:extLst>
              <a:ext uri="{FF2B5EF4-FFF2-40B4-BE49-F238E27FC236}">
                <a16:creationId xmlns:a16="http://schemas.microsoft.com/office/drawing/2014/main" id="{EC58F358-1FAE-AAB5-E9AD-37E286DE82A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noProof="0"/>
              <a:t>Clique para editar os estilos do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6" name="Espaço Reservado para Rodapé 5">
            <a:extLst>
              <a:ext uri="{FF2B5EF4-FFF2-40B4-BE49-F238E27FC236}">
                <a16:creationId xmlns:a16="http://schemas.microsoft.com/office/drawing/2014/main" id="{513C5692-1277-6B7D-8405-A23DE7CAC929}"/>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pt-BR"/>
          </a:p>
        </p:txBody>
      </p:sp>
      <p:sp>
        <p:nvSpPr>
          <p:cNvPr id="7" name="Espaço Reservado para Número de Slide 6">
            <a:extLst>
              <a:ext uri="{FF2B5EF4-FFF2-40B4-BE49-F238E27FC236}">
                <a16:creationId xmlns:a16="http://schemas.microsoft.com/office/drawing/2014/main" id="{E95EDE19-63C5-40DB-8E97-793F6B7C9FB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8F1FC901-4DFC-4FDA-AF34-F0005EBFAFC9}" type="slidenum">
              <a:rPr lang="pt-BR" altLang="pt-BR"/>
              <a:pPr/>
              <a:t>‹nº›</a:t>
            </a:fld>
            <a:endParaRPr lang="pt-BR" altLang="pt-B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ço Reservado para Imagem de Slide 1">
            <a:extLst>
              <a:ext uri="{FF2B5EF4-FFF2-40B4-BE49-F238E27FC236}">
                <a16:creationId xmlns:a16="http://schemas.microsoft.com/office/drawing/2014/main" id="{B2F9B4FD-420E-1CB2-FDC7-B3EBE9F7D7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Espaço Reservado para Anotações 2">
            <a:extLst>
              <a:ext uri="{FF2B5EF4-FFF2-40B4-BE49-F238E27FC236}">
                <a16:creationId xmlns:a16="http://schemas.microsoft.com/office/drawing/2014/main" id="{5B8F8126-1996-4BB6-B2F4-DF1D52E030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altLang="pt-BR"/>
          </a:p>
        </p:txBody>
      </p:sp>
      <p:sp>
        <p:nvSpPr>
          <p:cNvPr id="27652" name="Espaço Reservado para Número de Slide 3">
            <a:extLst>
              <a:ext uri="{FF2B5EF4-FFF2-40B4-BE49-F238E27FC236}">
                <a16:creationId xmlns:a16="http://schemas.microsoft.com/office/drawing/2014/main" id="{04B87DF8-D61E-C40C-5621-3205E656D5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1F19290-2745-45E5-8B62-A92A87D173EC}" type="slidenum">
              <a:rPr lang="pt-BR" altLang="pt-BR"/>
              <a:pPr eaLnBrk="1" hangingPunct="1"/>
              <a:t>3</a:t>
            </a:fld>
            <a:endParaRPr lang="pt-BR" alt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ço Reservado para Imagem de Slide 1">
            <a:extLst>
              <a:ext uri="{FF2B5EF4-FFF2-40B4-BE49-F238E27FC236}">
                <a16:creationId xmlns:a16="http://schemas.microsoft.com/office/drawing/2014/main" id="{B0D6C4AF-19E7-5B60-9BEC-9242230C1DD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Espaço Reservado para Anotações 2">
            <a:extLst>
              <a:ext uri="{FF2B5EF4-FFF2-40B4-BE49-F238E27FC236}">
                <a16:creationId xmlns:a16="http://schemas.microsoft.com/office/drawing/2014/main" id="{36AD7404-C996-E94C-9104-E0C4CAE593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altLang="pt-BR"/>
          </a:p>
        </p:txBody>
      </p:sp>
      <p:sp>
        <p:nvSpPr>
          <p:cNvPr id="28676" name="Espaço Reservado para Número de Slide 3">
            <a:extLst>
              <a:ext uri="{FF2B5EF4-FFF2-40B4-BE49-F238E27FC236}">
                <a16:creationId xmlns:a16="http://schemas.microsoft.com/office/drawing/2014/main" id="{5C61BCEF-D395-E2A8-AA8B-05B36C5A6B7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1944B36-9C51-4C6A-B498-FFE3A3452A33}" type="slidenum">
              <a:rPr lang="pt-BR" altLang="pt-BR"/>
              <a:pPr eaLnBrk="1" hangingPunct="1"/>
              <a:t>12</a:t>
            </a:fld>
            <a:endParaRPr lang="pt-BR" alt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ço Reservado para Imagem de Slide 1">
            <a:extLst>
              <a:ext uri="{FF2B5EF4-FFF2-40B4-BE49-F238E27FC236}">
                <a16:creationId xmlns:a16="http://schemas.microsoft.com/office/drawing/2014/main" id="{B0D6C4AF-19E7-5B60-9BEC-9242230C1DD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Espaço Reservado para Anotações 2">
            <a:extLst>
              <a:ext uri="{FF2B5EF4-FFF2-40B4-BE49-F238E27FC236}">
                <a16:creationId xmlns:a16="http://schemas.microsoft.com/office/drawing/2014/main" id="{36AD7404-C996-E94C-9104-E0C4CAE593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altLang="pt-BR"/>
          </a:p>
        </p:txBody>
      </p:sp>
      <p:sp>
        <p:nvSpPr>
          <p:cNvPr id="28676" name="Espaço Reservado para Número de Slide 3">
            <a:extLst>
              <a:ext uri="{FF2B5EF4-FFF2-40B4-BE49-F238E27FC236}">
                <a16:creationId xmlns:a16="http://schemas.microsoft.com/office/drawing/2014/main" id="{5C61BCEF-D395-E2A8-AA8B-05B36C5A6B7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1944B36-9C51-4C6A-B498-FFE3A3452A33}" type="slidenum">
              <a:rPr lang="pt-BR" altLang="pt-BR"/>
              <a:pPr eaLnBrk="1" hangingPunct="1"/>
              <a:t>13</a:t>
            </a:fld>
            <a:endParaRPr lang="pt-BR" altLang="pt-BR"/>
          </a:p>
        </p:txBody>
      </p:sp>
    </p:spTree>
    <p:extLst>
      <p:ext uri="{BB962C8B-B14F-4D97-AF65-F5344CB8AC3E}">
        <p14:creationId xmlns:p14="http://schemas.microsoft.com/office/powerpoint/2010/main" val="2067242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pt-BR"/>
              <a:t>Clique para editar o título Mestre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pPr>
              <a:defRPr/>
            </a:pPr>
            <a:fld id="{B08476E0-AA0F-406A-9964-E31B1ECA9D07}" type="datetimeFigureOut">
              <a:rPr lang="pt-BR" smtClean="0"/>
              <a:pPr>
                <a:defRPr/>
              </a:pPr>
              <a:t>20/10/2022</a:t>
            </a:fld>
            <a:endParaRPr lang="pt-BR"/>
          </a:p>
        </p:txBody>
      </p:sp>
      <p:sp>
        <p:nvSpPr>
          <p:cNvPr id="5" name="Footer Placeholder 4"/>
          <p:cNvSpPr>
            <a:spLocks noGrp="1"/>
          </p:cNvSpPr>
          <p:nvPr>
            <p:ph type="ftr" sz="quarter" idx="11"/>
          </p:nvPr>
        </p:nvSpPr>
        <p:spPr/>
        <p:txBody>
          <a:bodyPr/>
          <a:lstStyle/>
          <a:p>
            <a:pPr>
              <a:defRPr/>
            </a:pPr>
            <a:endParaRPr lang="pt-BR"/>
          </a:p>
        </p:txBody>
      </p:sp>
      <p:sp>
        <p:nvSpPr>
          <p:cNvPr id="6" name="Slide Number Placeholder 5"/>
          <p:cNvSpPr>
            <a:spLocks noGrp="1"/>
          </p:cNvSpPr>
          <p:nvPr>
            <p:ph type="sldNum" sz="quarter" idx="12"/>
          </p:nvPr>
        </p:nvSpPr>
        <p:spPr/>
        <p:txBody>
          <a:bodyPr/>
          <a:lstStyle/>
          <a:p>
            <a:fld id="{1EA0AEA4-4814-4C4E-B2CA-A4117B51499C}" type="slidenum">
              <a:rPr lang="pt-BR" altLang="pt-BR" smtClean="0"/>
              <a:pPr/>
              <a:t>‹nº›</a:t>
            </a:fld>
            <a:endParaRPr lang="pt-BR" altLang="pt-BR"/>
          </a:p>
        </p:txBody>
      </p:sp>
    </p:spTree>
    <p:extLst>
      <p:ext uri="{BB962C8B-B14F-4D97-AF65-F5344CB8AC3E}">
        <p14:creationId xmlns:p14="http://schemas.microsoft.com/office/powerpoint/2010/main" val="1615396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pPr>
              <a:defRPr/>
            </a:pPr>
            <a:fld id="{B08476E0-AA0F-406A-9964-E31B1ECA9D07}" type="datetimeFigureOut">
              <a:rPr lang="pt-BR" smtClean="0"/>
              <a:pPr>
                <a:defRPr/>
              </a:pPr>
              <a:t>20/10/2022</a:t>
            </a:fld>
            <a:endParaRPr lang="pt-BR"/>
          </a:p>
        </p:txBody>
      </p:sp>
      <p:sp>
        <p:nvSpPr>
          <p:cNvPr id="6" name="Footer Placeholder 5"/>
          <p:cNvSpPr>
            <a:spLocks noGrp="1"/>
          </p:cNvSpPr>
          <p:nvPr>
            <p:ph type="ftr" sz="quarter" idx="11"/>
          </p:nvPr>
        </p:nvSpPr>
        <p:spPr/>
        <p:txBody>
          <a:bodyPr/>
          <a:lstStyle/>
          <a:p>
            <a:pPr>
              <a:defRPr/>
            </a:pPr>
            <a:endParaRPr lang="pt-BR"/>
          </a:p>
        </p:txBody>
      </p:sp>
      <p:sp>
        <p:nvSpPr>
          <p:cNvPr id="7" name="Slide Number Placeholder 6"/>
          <p:cNvSpPr>
            <a:spLocks noGrp="1"/>
          </p:cNvSpPr>
          <p:nvPr>
            <p:ph type="sldNum" sz="quarter" idx="12"/>
          </p:nvPr>
        </p:nvSpPr>
        <p:spPr/>
        <p:txBody>
          <a:bodyPr/>
          <a:lstStyle/>
          <a:p>
            <a:fld id="{1EA0AEA4-4814-4C4E-B2CA-A4117B51499C}" type="slidenum">
              <a:rPr lang="pt-BR" altLang="pt-BR" smtClean="0"/>
              <a:pPr/>
              <a:t>‹nº›</a:t>
            </a:fld>
            <a:endParaRPr lang="pt-BR" altLang="pt-BR"/>
          </a:p>
        </p:txBody>
      </p:sp>
    </p:spTree>
    <p:extLst>
      <p:ext uri="{BB962C8B-B14F-4D97-AF65-F5344CB8AC3E}">
        <p14:creationId xmlns:p14="http://schemas.microsoft.com/office/powerpoint/2010/main" val="980685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pt-BR"/>
              <a:t>Clique para editar o título Mestre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4" name="Date Placeholder 3"/>
          <p:cNvSpPr>
            <a:spLocks noGrp="1"/>
          </p:cNvSpPr>
          <p:nvPr>
            <p:ph type="dt" sz="half" idx="10"/>
          </p:nvPr>
        </p:nvSpPr>
        <p:spPr/>
        <p:txBody>
          <a:bodyPr/>
          <a:lstStyle/>
          <a:p>
            <a:pPr>
              <a:defRPr/>
            </a:pPr>
            <a:fld id="{B08476E0-AA0F-406A-9964-E31B1ECA9D07}" type="datetimeFigureOut">
              <a:rPr lang="pt-BR" smtClean="0"/>
              <a:pPr>
                <a:defRPr/>
              </a:pPr>
              <a:t>20/10/2022</a:t>
            </a:fld>
            <a:endParaRPr lang="pt-BR"/>
          </a:p>
        </p:txBody>
      </p:sp>
      <p:sp>
        <p:nvSpPr>
          <p:cNvPr id="5" name="Footer Placeholder 4"/>
          <p:cNvSpPr>
            <a:spLocks noGrp="1"/>
          </p:cNvSpPr>
          <p:nvPr>
            <p:ph type="ftr" sz="quarter" idx="11"/>
          </p:nvPr>
        </p:nvSpPr>
        <p:spPr/>
        <p:txBody>
          <a:bodyPr/>
          <a:lstStyle/>
          <a:p>
            <a:pPr>
              <a:defRPr/>
            </a:pPr>
            <a:endParaRPr lang="pt-BR"/>
          </a:p>
        </p:txBody>
      </p:sp>
      <p:sp>
        <p:nvSpPr>
          <p:cNvPr id="6" name="Slide Number Placeholder 5"/>
          <p:cNvSpPr>
            <a:spLocks noGrp="1"/>
          </p:cNvSpPr>
          <p:nvPr>
            <p:ph type="sldNum" sz="quarter" idx="12"/>
          </p:nvPr>
        </p:nvSpPr>
        <p:spPr/>
        <p:txBody>
          <a:bodyPr/>
          <a:lstStyle/>
          <a:p>
            <a:fld id="{1EA0AEA4-4814-4C4E-B2CA-A4117B51499C}" type="slidenum">
              <a:rPr lang="pt-BR" altLang="pt-BR" smtClean="0"/>
              <a:pPr/>
              <a:t>‹nº›</a:t>
            </a:fld>
            <a:endParaRPr lang="pt-BR" altLang="pt-BR"/>
          </a:p>
        </p:txBody>
      </p:sp>
    </p:spTree>
    <p:extLst>
      <p:ext uri="{BB962C8B-B14F-4D97-AF65-F5344CB8AC3E}">
        <p14:creationId xmlns:p14="http://schemas.microsoft.com/office/powerpoint/2010/main" val="32886985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17649"/>
          </a:xfrm>
        </p:spPr>
        <p:txBody>
          <a:bodyPr/>
          <a:lstStyle>
            <a:lvl1pPr>
              <a:defRPr sz="4800"/>
            </a:lvl1pPr>
          </a:lstStyle>
          <a:p>
            <a:r>
              <a:rPr lang="pt-BR"/>
              <a:t>Clique para editar o título Mestre</a:t>
            </a:r>
            <a:endParaRPr lang="en-US" dirty="0"/>
          </a:p>
        </p:txBody>
      </p:sp>
      <p:sp>
        <p:nvSpPr>
          <p:cNvPr id="14" name="Text Placeholder 3"/>
          <p:cNvSpPr>
            <a:spLocks noGrp="1"/>
          </p:cNvSpPr>
          <p:nvPr>
            <p:ph type="body" sz="half" idx="13"/>
          </p:nvPr>
        </p:nvSpPr>
        <p:spPr>
          <a:xfrm>
            <a:off x="1454530" y="3765449"/>
            <a:ext cx="5449871"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4" name="Date Placeholder 3"/>
          <p:cNvSpPr>
            <a:spLocks noGrp="1"/>
          </p:cNvSpPr>
          <p:nvPr>
            <p:ph type="dt" sz="half" idx="10"/>
          </p:nvPr>
        </p:nvSpPr>
        <p:spPr/>
        <p:txBody>
          <a:bodyPr/>
          <a:lstStyle/>
          <a:p>
            <a:pPr>
              <a:defRPr/>
            </a:pPr>
            <a:fld id="{B08476E0-AA0F-406A-9964-E31B1ECA9D07}" type="datetimeFigureOut">
              <a:rPr lang="pt-BR" smtClean="0"/>
              <a:pPr>
                <a:defRPr/>
              </a:pPr>
              <a:t>20/10/2022</a:t>
            </a:fld>
            <a:endParaRPr lang="pt-BR"/>
          </a:p>
        </p:txBody>
      </p:sp>
      <p:sp>
        <p:nvSpPr>
          <p:cNvPr id="5" name="Footer Placeholder 4"/>
          <p:cNvSpPr>
            <a:spLocks noGrp="1"/>
          </p:cNvSpPr>
          <p:nvPr>
            <p:ph type="ftr" sz="quarter" idx="11"/>
          </p:nvPr>
        </p:nvSpPr>
        <p:spPr/>
        <p:txBody>
          <a:bodyPr/>
          <a:lstStyle/>
          <a:p>
            <a:pPr>
              <a:defRPr/>
            </a:pPr>
            <a:endParaRPr lang="pt-BR"/>
          </a:p>
        </p:txBody>
      </p:sp>
      <p:sp>
        <p:nvSpPr>
          <p:cNvPr id="6" name="Slide Number Placeholder 5"/>
          <p:cNvSpPr>
            <a:spLocks noGrp="1"/>
          </p:cNvSpPr>
          <p:nvPr>
            <p:ph type="sldNum" sz="quarter" idx="12"/>
          </p:nvPr>
        </p:nvSpPr>
        <p:spPr/>
        <p:txBody>
          <a:bodyPr/>
          <a:lstStyle/>
          <a:p>
            <a:fld id="{1EA0AEA4-4814-4C4E-B2CA-A4117B51499C}" type="slidenum">
              <a:rPr lang="pt-BR" altLang="pt-BR" smtClean="0"/>
              <a:pPr/>
              <a:t>‹nº›</a:t>
            </a:fld>
            <a:endParaRPr lang="pt-BR" altLang="pt-BR"/>
          </a:p>
        </p:txBody>
      </p:sp>
      <p:sp>
        <p:nvSpPr>
          <p:cNvPr id="9" name="TextBox 8"/>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21623879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pPr>
              <a:defRPr/>
            </a:pPr>
            <a:fld id="{B08476E0-AA0F-406A-9964-E31B1ECA9D07}" type="datetimeFigureOut">
              <a:rPr lang="pt-BR" smtClean="0"/>
              <a:pPr>
                <a:defRPr/>
              </a:pPr>
              <a:t>20/10/2022</a:t>
            </a:fld>
            <a:endParaRPr lang="pt-BR"/>
          </a:p>
        </p:txBody>
      </p:sp>
      <p:sp>
        <p:nvSpPr>
          <p:cNvPr id="5" name="Footer Placeholder 4"/>
          <p:cNvSpPr>
            <a:spLocks noGrp="1"/>
          </p:cNvSpPr>
          <p:nvPr>
            <p:ph type="ftr" sz="quarter" idx="11"/>
          </p:nvPr>
        </p:nvSpPr>
        <p:spPr/>
        <p:txBody>
          <a:bodyPr/>
          <a:lstStyle/>
          <a:p>
            <a:pPr>
              <a:defRPr/>
            </a:pPr>
            <a:endParaRPr lang="pt-BR"/>
          </a:p>
        </p:txBody>
      </p:sp>
      <p:sp>
        <p:nvSpPr>
          <p:cNvPr id="6" name="Slide Number Placeholder 5"/>
          <p:cNvSpPr>
            <a:spLocks noGrp="1"/>
          </p:cNvSpPr>
          <p:nvPr>
            <p:ph type="sldNum" sz="quarter" idx="12"/>
          </p:nvPr>
        </p:nvSpPr>
        <p:spPr/>
        <p:txBody>
          <a:bodyPr/>
          <a:lstStyle/>
          <a:p>
            <a:fld id="{1EA0AEA4-4814-4C4E-B2CA-A4117B51499C}" type="slidenum">
              <a:rPr lang="pt-BR" altLang="pt-BR" smtClean="0"/>
              <a:pPr/>
              <a:t>‹nº›</a:t>
            </a:fld>
            <a:endParaRPr lang="pt-BR" altLang="pt-BR"/>
          </a:p>
        </p:txBody>
      </p:sp>
    </p:spTree>
    <p:extLst>
      <p:ext uri="{BB962C8B-B14F-4D97-AF65-F5344CB8AC3E}">
        <p14:creationId xmlns:p14="http://schemas.microsoft.com/office/powerpoint/2010/main" val="4756579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t-BR"/>
              <a:t>Clique para editar o título Mestre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fld id="{B08476E0-AA0F-406A-9964-E31B1ECA9D07}" type="datetimeFigureOut">
              <a:rPr lang="pt-BR" smtClean="0"/>
              <a:pPr>
                <a:defRPr/>
              </a:pPr>
              <a:t>20/10/2022</a:t>
            </a:fld>
            <a:endParaRPr lang="pt-BR"/>
          </a:p>
        </p:txBody>
      </p:sp>
      <p:sp>
        <p:nvSpPr>
          <p:cNvPr id="4" name="Footer Placeholder 4"/>
          <p:cNvSpPr>
            <a:spLocks noGrp="1"/>
          </p:cNvSpPr>
          <p:nvPr>
            <p:ph type="ftr" sz="quarter" idx="11"/>
          </p:nvPr>
        </p:nvSpPr>
        <p:spPr/>
        <p:txBody>
          <a:bodyPr/>
          <a:lstStyle/>
          <a:p>
            <a:pPr>
              <a:defRPr/>
            </a:pPr>
            <a:endParaRPr lang="pt-BR"/>
          </a:p>
        </p:txBody>
      </p:sp>
      <p:sp>
        <p:nvSpPr>
          <p:cNvPr id="6" name="Slide Number Placeholder 5"/>
          <p:cNvSpPr>
            <a:spLocks noGrp="1"/>
          </p:cNvSpPr>
          <p:nvPr>
            <p:ph type="sldNum" sz="quarter" idx="12"/>
          </p:nvPr>
        </p:nvSpPr>
        <p:spPr/>
        <p:txBody>
          <a:bodyPr/>
          <a:lstStyle/>
          <a:p>
            <a:fld id="{1EA0AEA4-4814-4C4E-B2CA-A4117B51499C}" type="slidenum">
              <a:rPr lang="pt-BR" altLang="pt-BR" smtClean="0"/>
              <a:pPr/>
              <a:t>‹nº›</a:t>
            </a:fld>
            <a:endParaRPr lang="pt-BR" altLang="pt-BR"/>
          </a:p>
        </p:txBody>
      </p:sp>
    </p:spTree>
    <p:extLst>
      <p:ext uri="{BB962C8B-B14F-4D97-AF65-F5344CB8AC3E}">
        <p14:creationId xmlns:p14="http://schemas.microsoft.com/office/powerpoint/2010/main" val="4540581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nas de Imag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t-BR"/>
              <a:t>Clique para editar o título Mestre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fld id="{B08476E0-AA0F-406A-9964-E31B1ECA9D07}" type="datetimeFigureOut">
              <a:rPr lang="pt-BR" smtClean="0"/>
              <a:pPr>
                <a:defRPr/>
              </a:pPr>
              <a:t>20/10/2022</a:t>
            </a:fld>
            <a:endParaRPr lang="pt-BR"/>
          </a:p>
        </p:txBody>
      </p:sp>
      <p:sp>
        <p:nvSpPr>
          <p:cNvPr id="4" name="Footer Placeholder 4"/>
          <p:cNvSpPr>
            <a:spLocks noGrp="1"/>
          </p:cNvSpPr>
          <p:nvPr>
            <p:ph type="ftr" sz="quarter" idx="11"/>
          </p:nvPr>
        </p:nvSpPr>
        <p:spPr/>
        <p:txBody>
          <a:bodyPr/>
          <a:lstStyle/>
          <a:p>
            <a:pPr>
              <a:defRPr/>
            </a:pPr>
            <a:endParaRPr lang="pt-BR"/>
          </a:p>
        </p:txBody>
      </p:sp>
      <p:sp>
        <p:nvSpPr>
          <p:cNvPr id="6" name="Slide Number Placeholder 5"/>
          <p:cNvSpPr>
            <a:spLocks noGrp="1"/>
          </p:cNvSpPr>
          <p:nvPr>
            <p:ph type="sldNum" sz="quarter" idx="12"/>
          </p:nvPr>
        </p:nvSpPr>
        <p:spPr/>
        <p:txBody>
          <a:bodyPr/>
          <a:lstStyle/>
          <a:p>
            <a:fld id="{1EA0AEA4-4814-4C4E-B2CA-A4117B51499C}" type="slidenum">
              <a:rPr lang="pt-BR" altLang="pt-BR" smtClean="0"/>
              <a:pPr/>
              <a:t>‹nº›</a:t>
            </a:fld>
            <a:endParaRPr lang="pt-BR" altLang="pt-BR"/>
          </a:p>
        </p:txBody>
      </p:sp>
    </p:spTree>
    <p:extLst>
      <p:ext uri="{BB962C8B-B14F-4D97-AF65-F5344CB8AC3E}">
        <p14:creationId xmlns:p14="http://schemas.microsoft.com/office/powerpoint/2010/main" val="22935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nchorCtr="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pPr>
              <a:defRPr/>
            </a:pPr>
            <a:fld id="{B08476E0-AA0F-406A-9964-E31B1ECA9D07}" type="datetimeFigureOut">
              <a:rPr lang="pt-BR" smtClean="0"/>
              <a:pPr>
                <a:defRPr/>
              </a:pPr>
              <a:t>20/10/2022</a:t>
            </a:fld>
            <a:endParaRPr lang="pt-BR"/>
          </a:p>
        </p:txBody>
      </p:sp>
      <p:sp>
        <p:nvSpPr>
          <p:cNvPr id="5" name="Footer Placeholder 4"/>
          <p:cNvSpPr>
            <a:spLocks noGrp="1"/>
          </p:cNvSpPr>
          <p:nvPr>
            <p:ph type="ftr" sz="quarter" idx="11"/>
          </p:nvPr>
        </p:nvSpPr>
        <p:spPr/>
        <p:txBody>
          <a:bodyPr/>
          <a:lstStyle/>
          <a:p>
            <a:pPr>
              <a:defRPr/>
            </a:pPr>
            <a:endParaRPr lang="pt-BR"/>
          </a:p>
        </p:txBody>
      </p:sp>
      <p:sp>
        <p:nvSpPr>
          <p:cNvPr id="6" name="Slide Number Placeholder 5"/>
          <p:cNvSpPr>
            <a:spLocks noGrp="1"/>
          </p:cNvSpPr>
          <p:nvPr>
            <p:ph type="sldNum" sz="quarter" idx="12"/>
          </p:nvPr>
        </p:nvSpPr>
        <p:spPr/>
        <p:txBody>
          <a:bodyPr/>
          <a:lstStyle/>
          <a:p>
            <a:fld id="{1EA0AEA4-4814-4C4E-B2CA-A4117B51499C}" type="slidenum">
              <a:rPr lang="pt-BR" altLang="pt-BR" smtClean="0"/>
              <a:pPr/>
              <a:t>‹nº›</a:t>
            </a:fld>
            <a:endParaRPr lang="pt-BR" altLang="pt-BR"/>
          </a:p>
        </p:txBody>
      </p:sp>
    </p:spTree>
    <p:extLst>
      <p:ext uri="{BB962C8B-B14F-4D97-AF65-F5344CB8AC3E}">
        <p14:creationId xmlns:p14="http://schemas.microsoft.com/office/powerpoint/2010/main" val="30292711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pt-BR"/>
              <a:t>Clique para editar o título Mestre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pPr>
              <a:defRPr/>
            </a:pPr>
            <a:fld id="{B08476E0-AA0F-406A-9964-E31B1ECA9D07}" type="datetimeFigureOut">
              <a:rPr lang="pt-BR" smtClean="0"/>
              <a:pPr>
                <a:defRPr/>
              </a:pPr>
              <a:t>20/10/2022</a:t>
            </a:fld>
            <a:endParaRPr lang="pt-BR"/>
          </a:p>
        </p:txBody>
      </p:sp>
      <p:sp>
        <p:nvSpPr>
          <p:cNvPr id="5" name="Footer Placeholder 4"/>
          <p:cNvSpPr>
            <a:spLocks noGrp="1"/>
          </p:cNvSpPr>
          <p:nvPr>
            <p:ph type="ftr" sz="quarter" idx="11"/>
          </p:nvPr>
        </p:nvSpPr>
        <p:spPr/>
        <p:txBody>
          <a:bodyPr/>
          <a:lstStyle/>
          <a:p>
            <a:pPr>
              <a:defRPr/>
            </a:pPr>
            <a:endParaRPr lang="pt-BR"/>
          </a:p>
        </p:txBody>
      </p:sp>
      <p:sp>
        <p:nvSpPr>
          <p:cNvPr id="6" name="Slide Number Placeholder 5"/>
          <p:cNvSpPr>
            <a:spLocks noGrp="1"/>
          </p:cNvSpPr>
          <p:nvPr>
            <p:ph type="sldNum" sz="quarter" idx="12"/>
          </p:nvPr>
        </p:nvSpPr>
        <p:spPr/>
        <p:txBody>
          <a:bodyPr/>
          <a:lstStyle/>
          <a:p>
            <a:fld id="{1EA0AEA4-4814-4C4E-B2CA-A4117B51499C}" type="slidenum">
              <a:rPr lang="pt-BR" altLang="pt-BR" smtClean="0"/>
              <a:pPr/>
              <a:t>‹nº›</a:t>
            </a:fld>
            <a:endParaRPr lang="pt-BR" altLang="pt-BR"/>
          </a:p>
        </p:txBody>
      </p:sp>
    </p:spTree>
    <p:extLst>
      <p:ext uri="{BB962C8B-B14F-4D97-AF65-F5344CB8AC3E}">
        <p14:creationId xmlns:p14="http://schemas.microsoft.com/office/powerpoint/2010/main" val="2065711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pPr>
              <a:defRPr/>
            </a:pPr>
            <a:fld id="{B08476E0-AA0F-406A-9964-E31B1ECA9D07}" type="datetimeFigureOut">
              <a:rPr lang="pt-BR" smtClean="0"/>
              <a:pPr>
                <a:defRPr/>
              </a:pPr>
              <a:t>20/10/2022</a:t>
            </a:fld>
            <a:endParaRPr lang="pt-BR"/>
          </a:p>
        </p:txBody>
      </p:sp>
      <p:sp>
        <p:nvSpPr>
          <p:cNvPr id="5" name="Footer Placeholder 4"/>
          <p:cNvSpPr>
            <a:spLocks noGrp="1"/>
          </p:cNvSpPr>
          <p:nvPr>
            <p:ph type="ftr" sz="quarter" idx="11"/>
          </p:nvPr>
        </p:nvSpPr>
        <p:spPr/>
        <p:txBody>
          <a:bodyPr/>
          <a:lstStyle/>
          <a:p>
            <a:pPr>
              <a:defRPr/>
            </a:pPr>
            <a:endParaRPr lang="pt-BR"/>
          </a:p>
        </p:txBody>
      </p:sp>
      <p:sp>
        <p:nvSpPr>
          <p:cNvPr id="6" name="Slide Number Placeholder 5"/>
          <p:cNvSpPr>
            <a:spLocks noGrp="1"/>
          </p:cNvSpPr>
          <p:nvPr>
            <p:ph type="sldNum" sz="quarter" idx="12"/>
          </p:nvPr>
        </p:nvSpPr>
        <p:spPr/>
        <p:txBody>
          <a:bodyPr/>
          <a:lstStyle/>
          <a:p>
            <a:fld id="{1EA0AEA4-4814-4C4E-B2CA-A4117B51499C}" type="slidenum">
              <a:rPr lang="pt-BR" altLang="pt-BR" smtClean="0"/>
              <a:pPr/>
              <a:t>‹nº›</a:t>
            </a:fld>
            <a:endParaRPr lang="pt-BR" altLang="pt-BR"/>
          </a:p>
        </p:txBody>
      </p:sp>
    </p:spTree>
    <p:extLst>
      <p:ext uri="{BB962C8B-B14F-4D97-AF65-F5344CB8AC3E}">
        <p14:creationId xmlns:p14="http://schemas.microsoft.com/office/powerpoint/2010/main" val="2619557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pPr>
              <a:defRPr/>
            </a:pPr>
            <a:fld id="{983B0E45-3611-4350-9AE8-42F75808018C}" type="datetimeFigureOut">
              <a:rPr lang="pt-BR" smtClean="0"/>
              <a:pPr>
                <a:defRPr/>
              </a:pPr>
              <a:t>20/10/2022</a:t>
            </a:fld>
            <a:endParaRPr lang="pt-BR"/>
          </a:p>
        </p:txBody>
      </p:sp>
      <p:sp>
        <p:nvSpPr>
          <p:cNvPr id="5" name="Footer Placeholder 4"/>
          <p:cNvSpPr>
            <a:spLocks noGrp="1"/>
          </p:cNvSpPr>
          <p:nvPr>
            <p:ph type="ftr" sz="quarter" idx="11"/>
          </p:nvPr>
        </p:nvSpPr>
        <p:spPr/>
        <p:txBody>
          <a:bodyPr/>
          <a:lstStyle/>
          <a:p>
            <a:pPr>
              <a:defRPr/>
            </a:pPr>
            <a:endParaRPr lang="pt-BR"/>
          </a:p>
        </p:txBody>
      </p:sp>
      <p:sp>
        <p:nvSpPr>
          <p:cNvPr id="6" name="Slide Number Placeholder 5"/>
          <p:cNvSpPr>
            <a:spLocks noGrp="1"/>
          </p:cNvSpPr>
          <p:nvPr>
            <p:ph type="sldNum" sz="quarter" idx="12"/>
          </p:nvPr>
        </p:nvSpPr>
        <p:spPr/>
        <p:txBody>
          <a:bodyPr/>
          <a:lstStyle/>
          <a:p>
            <a:fld id="{7C097FEA-42A5-4B9A-9C6C-ABD759570F76}" type="slidenum">
              <a:rPr lang="pt-BR" altLang="pt-BR" smtClean="0"/>
              <a:pPr/>
              <a:t>‹nº›</a:t>
            </a:fld>
            <a:endParaRPr lang="pt-BR" altLang="pt-BR"/>
          </a:p>
        </p:txBody>
      </p:sp>
    </p:spTree>
    <p:extLst>
      <p:ext uri="{BB962C8B-B14F-4D97-AF65-F5344CB8AC3E}">
        <p14:creationId xmlns:p14="http://schemas.microsoft.com/office/powerpoint/2010/main" val="1933247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pPr>
              <a:defRPr/>
            </a:pPr>
            <a:fld id="{5F7BF398-E1B6-47B3-9F77-921745711BA6}" type="datetimeFigureOut">
              <a:rPr lang="pt-BR" smtClean="0"/>
              <a:pPr>
                <a:defRPr/>
              </a:pPr>
              <a:t>20/10/2022</a:t>
            </a:fld>
            <a:endParaRPr lang="pt-BR"/>
          </a:p>
        </p:txBody>
      </p:sp>
      <p:sp>
        <p:nvSpPr>
          <p:cNvPr id="6" name="Footer Placeholder 5"/>
          <p:cNvSpPr>
            <a:spLocks noGrp="1"/>
          </p:cNvSpPr>
          <p:nvPr>
            <p:ph type="ftr" sz="quarter" idx="11"/>
          </p:nvPr>
        </p:nvSpPr>
        <p:spPr/>
        <p:txBody>
          <a:bodyPr/>
          <a:lstStyle/>
          <a:p>
            <a:pPr>
              <a:defRPr/>
            </a:pPr>
            <a:endParaRPr lang="pt-BR"/>
          </a:p>
        </p:txBody>
      </p:sp>
      <p:sp>
        <p:nvSpPr>
          <p:cNvPr id="7" name="Slide Number Placeholder 6"/>
          <p:cNvSpPr>
            <a:spLocks noGrp="1"/>
          </p:cNvSpPr>
          <p:nvPr>
            <p:ph type="sldNum" sz="quarter" idx="12"/>
          </p:nvPr>
        </p:nvSpPr>
        <p:spPr/>
        <p:txBody>
          <a:bodyPr/>
          <a:lstStyle/>
          <a:p>
            <a:fld id="{70F62B68-C663-4E65-9F4A-9371F41DD3D3}" type="slidenum">
              <a:rPr lang="pt-BR" altLang="pt-BR" smtClean="0"/>
              <a:pPr/>
              <a:t>‹nº›</a:t>
            </a:fld>
            <a:endParaRPr lang="pt-BR" altLang="pt-BR"/>
          </a:p>
        </p:txBody>
      </p:sp>
    </p:spTree>
    <p:extLst>
      <p:ext uri="{BB962C8B-B14F-4D97-AF65-F5344CB8AC3E}">
        <p14:creationId xmlns:p14="http://schemas.microsoft.com/office/powerpoint/2010/main" val="2128695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pPr>
              <a:defRPr/>
            </a:pPr>
            <a:fld id="{B139C97C-61B9-41B3-9723-13DBA6389E7F}" type="datetimeFigureOut">
              <a:rPr lang="pt-BR" smtClean="0"/>
              <a:pPr>
                <a:defRPr/>
              </a:pPr>
              <a:t>20/10/2022</a:t>
            </a:fld>
            <a:endParaRPr lang="pt-BR"/>
          </a:p>
        </p:txBody>
      </p:sp>
      <p:sp>
        <p:nvSpPr>
          <p:cNvPr id="8" name="Footer Placeholder 7"/>
          <p:cNvSpPr>
            <a:spLocks noGrp="1"/>
          </p:cNvSpPr>
          <p:nvPr>
            <p:ph type="ftr" sz="quarter" idx="11"/>
          </p:nvPr>
        </p:nvSpPr>
        <p:spPr/>
        <p:txBody>
          <a:bodyPr/>
          <a:lstStyle/>
          <a:p>
            <a:pPr>
              <a:defRPr/>
            </a:pPr>
            <a:endParaRPr lang="pt-BR"/>
          </a:p>
        </p:txBody>
      </p:sp>
      <p:sp>
        <p:nvSpPr>
          <p:cNvPr id="9" name="Slide Number Placeholder 8"/>
          <p:cNvSpPr>
            <a:spLocks noGrp="1"/>
          </p:cNvSpPr>
          <p:nvPr>
            <p:ph type="sldNum" sz="quarter" idx="12"/>
          </p:nvPr>
        </p:nvSpPr>
        <p:spPr/>
        <p:txBody>
          <a:bodyPr/>
          <a:lstStyle/>
          <a:p>
            <a:fld id="{FF22EE1C-1FC2-42D5-9460-919263AD17D3}" type="slidenum">
              <a:rPr lang="pt-BR" altLang="pt-BR" smtClean="0"/>
              <a:pPr/>
              <a:t>‹nº›</a:t>
            </a:fld>
            <a:endParaRPr lang="pt-BR" altLang="pt-BR"/>
          </a:p>
        </p:txBody>
      </p:sp>
    </p:spTree>
    <p:extLst>
      <p:ext uri="{BB962C8B-B14F-4D97-AF65-F5344CB8AC3E}">
        <p14:creationId xmlns:p14="http://schemas.microsoft.com/office/powerpoint/2010/main" val="2942109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7" name="Date Placeholder 2"/>
          <p:cNvSpPr>
            <a:spLocks noGrp="1"/>
          </p:cNvSpPr>
          <p:nvPr>
            <p:ph type="dt" sz="half" idx="10"/>
          </p:nvPr>
        </p:nvSpPr>
        <p:spPr/>
        <p:txBody>
          <a:bodyPr/>
          <a:lstStyle/>
          <a:p>
            <a:pPr>
              <a:defRPr/>
            </a:pPr>
            <a:fld id="{B08476E0-AA0F-406A-9964-E31B1ECA9D07}" type="datetimeFigureOut">
              <a:rPr lang="pt-BR" smtClean="0"/>
              <a:pPr>
                <a:defRPr/>
              </a:pPr>
              <a:t>20/10/2022</a:t>
            </a:fld>
            <a:endParaRPr lang="pt-BR"/>
          </a:p>
        </p:txBody>
      </p:sp>
      <p:sp>
        <p:nvSpPr>
          <p:cNvPr id="5" name="Footer Placeholder 3"/>
          <p:cNvSpPr>
            <a:spLocks noGrp="1"/>
          </p:cNvSpPr>
          <p:nvPr>
            <p:ph type="ftr" sz="quarter" idx="11"/>
          </p:nvPr>
        </p:nvSpPr>
        <p:spPr/>
        <p:txBody>
          <a:bodyPr/>
          <a:lstStyle/>
          <a:p>
            <a:pPr>
              <a:defRPr/>
            </a:pPr>
            <a:endParaRPr lang="pt-BR"/>
          </a:p>
        </p:txBody>
      </p:sp>
      <p:sp>
        <p:nvSpPr>
          <p:cNvPr id="6" name="Slide Number Placeholder 4"/>
          <p:cNvSpPr>
            <a:spLocks noGrp="1"/>
          </p:cNvSpPr>
          <p:nvPr>
            <p:ph type="sldNum" sz="quarter" idx="12"/>
          </p:nvPr>
        </p:nvSpPr>
        <p:spPr/>
        <p:txBody>
          <a:bodyPr/>
          <a:lstStyle/>
          <a:p>
            <a:fld id="{1EA0AEA4-4814-4C4E-B2CA-A4117B51499C}" type="slidenum">
              <a:rPr lang="pt-BR" altLang="pt-BR" smtClean="0"/>
              <a:pPr/>
              <a:t>‹nº›</a:t>
            </a:fld>
            <a:endParaRPr lang="pt-BR" altLang="pt-BR"/>
          </a:p>
        </p:txBody>
      </p:sp>
    </p:spTree>
    <p:extLst>
      <p:ext uri="{BB962C8B-B14F-4D97-AF65-F5344CB8AC3E}">
        <p14:creationId xmlns:p14="http://schemas.microsoft.com/office/powerpoint/2010/main" val="2702811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pPr>
              <a:defRPr/>
            </a:pPr>
            <a:fld id="{B08476E0-AA0F-406A-9964-E31B1ECA9D07}" type="datetimeFigureOut">
              <a:rPr lang="pt-BR" smtClean="0"/>
              <a:pPr>
                <a:defRPr/>
              </a:pPr>
              <a:t>20/10/2022</a:t>
            </a:fld>
            <a:endParaRPr lang="pt-BR"/>
          </a:p>
        </p:txBody>
      </p:sp>
      <p:sp>
        <p:nvSpPr>
          <p:cNvPr id="5" name="Footer Placeholder 2"/>
          <p:cNvSpPr>
            <a:spLocks noGrp="1"/>
          </p:cNvSpPr>
          <p:nvPr>
            <p:ph type="ftr" sz="quarter" idx="11"/>
          </p:nvPr>
        </p:nvSpPr>
        <p:spPr/>
        <p:txBody>
          <a:bodyPr/>
          <a:lstStyle/>
          <a:p>
            <a:pPr>
              <a:defRPr/>
            </a:pPr>
            <a:endParaRPr lang="pt-BR"/>
          </a:p>
        </p:txBody>
      </p:sp>
      <p:sp>
        <p:nvSpPr>
          <p:cNvPr id="6" name="Slide Number Placeholder 3"/>
          <p:cNvSpPr>
            <a:spLocks noGrp="1"/>
          </p:cNvSpPr>
          <p:nvPr>
            <p:ph type="sldNum" sz="quarter" idx="12"/>
          </p:nvPr>
        </p:nvSpPr>
        <p:spPr/>
        <p:txBody>
          <a:bodyPr/>
          <a:lstStyle/>
          <a:p>
            <a:fld id="{1EA0AEA4-4814-4C4E-B2CA-A4117B51499C}" type="slidenum">
              <a:rPr lang="pt-BR" altLang="pt-BR" smtClean="0"/>
              <a:pPr/>
              <a:t>‹nº›</a:t>
            </a:fld>
            <a:endParaRPr lang="pt-BR" altLang="pt-BR"/>
          </a:p>
        </p:txBody>
      </p:sp>
    </p:spTree>
    <p:extLst>
      <p:ext uri="{BB962C8B-B14F-4D97-AF65-F5344CB8AC3E}">
        <p14:creationId xmlns:p14="http://schemas.microsoft.com/office/powerpoint/2010/main" val="2702022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pt-BR"/>
              <a:t>Clique para editar o título Mestre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7" name="Date Placeholder 4"/>
          <p:cNvSpPr>
            <a:spLocks noGrp="1"/>
          </p:cNvSpPr>
          <p:nvPr>
            <p:ph type="dt" sz="half" idx="10"/>
          </p:nvPr>
        </p:nvSpPr>
        <p:spPr/>
        <p:txBody>
          <a:bodyPr/>
          <a:lstStyle/>
          <a:p>
            <a:pPr>
              <a:defRPr/>
            </a:pPr>
            <a:fld id="{54F2FA1B-EE5D-48B7-A5DD-4124EAC13F03}" type="datetimeFigureOut">
              <a:rPr lang="pt-BR" smtClean="0"/>
              <a:pPr>
                <a:defRPr/>
              </a:pPr>
              <a:t>20/10/2022</a:t>
            </a:fld>
            <a:endParaRPr lang="pt-BR"/>
          </a:p>
        </p:txBody>
      </p:sp>
      <p:sp>
        <p:nvSpPr>
          <p:cNvPr id="5" name="Footer Placeholder 5"/>
          <p:cNvSpPr>
            <a:spLocks noGrp="1"/>
          </p:cNvSpPr>
          <p:nvPr>
            <p:ph type="ftr" sz="quarter" idx="11"/>
          </p:nvPr>
        </p:nvSpPr>
        <p:spPr/>
        <p:txBody>
          <a:bodyPr/>
          <a:lstStyle/>
          <a:p>
            <a:pPr>
              <a:defRPr/>
            </a:pPr>
            <a:endParaRPr lang="pt-BR"/>
          </a:p>
        </p:txBody>
      </p:sp>
      <p:sp>
        <p:nvSpPr>
          <p:cNvPr id="6" name="Slide Number Placeholder 6"/>
          <p:cNvSpPr>
            <a:spLocks noGrp="1"/>
          </p:cNvSpPr>
          <p:nvPr>
            <p:ph type="sldNum" sz="quarter" idx="12"/>
          </p:nvPr>
        </p:nvSpPr>
        <p:spPr/>
        <p:txBody>
          <a:bodyPr/>
          <a:lstStyle/>
          <a:p>
            <a:fld id="{8B220B21-55F8-4181-A4DA-79BD3BC5405F}" type="slidenum">
              <a:rPr lang="pt-BR" altLang="pt-BR" smtClean="0"/>
              <a:pPr/>
              <a:t>‹nº›</a:t>
            </a:fld>
            <a:endParaRPr lang="pt-BR" altLang="pt-BR"/>
          </a:p>
        </p:txBody>
      </p:sp>
    </p:spTree>
    <p:extLst>
      <p:ext uri="{BB962C8B-B14F-4D97-AF65-F5344CB8AC3E}">
        <p14:creationId xmlns:p14="http://schemas.microsoft.com/office/powerpoint/2010/main" val="3001742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pPr>
              <a:defRPr/>
            </a:pPr>
            <a:fld id="{DF7937DE-1B6C-414A-B10B-83DF09A97D5B}" type="datetimeFigureOut">
              <a:rPr lang="pt-BR" smtClean="0"/>
              <a:pPr>
                <a:defRPr/>
              </a:pPr>
              <a:t>20/10/2022</a:t>
            </a:fld>
            <a:endParaRPr lang="pt-BR"/>
          </a:p>
        </p:txBody>
      </p:sp>
      <p:sp>
        <p:nvSpPr>
          <p:cNvPr id="6" name="Footer Placeholder 5"/>
          <p:cNvSpPr>
            <a:spLocks noGrp="1"/>
          </p:cNvSpPr>
          <p:nvPr>
            <p:ph type="ftr" sz="quarter" idx="11"/>
          </p:nvPr>
        </p:nvSpPr>
        <p:spPr/>
        <p:txBody>
          <a:bodyPr/>
          <a:lstStyle/>
          <a:p>
            <a:pPr>
              <a:defRPr/>
            </a:pPr>
            <a:endParaRPr lang="pt-BR"/>
          </a:p>
        </p:txBody>
      </p:sp>
      <p:sp>
        <p:nvSpPr>
          <p:cNvPr id="7" name="Slide Number Placeholder 6"/>
          <p:cNvSpPr>
            <a:spLocks noGrp="1"/>
          </p:cNvSpPr>
          <p:nvPr>
            <p:ph type="sldNum" sz="quarter" idx="12"/>
          </p:nvPr>
        </p:nvSpPr>
        <p:spPr/>
        <p:txBody>
          <a:bodyPr/>
          <a:lstStyle/>
          <a:p>
            <a:fld id="{4138E0DD-0621-41AD-9F31-03264227D532}" type="slidenum">
              <a:rPr lang="pt-BR" altLang="pt-BR" smtClean="0"/>
              <a:pPr/>
              <a:t>‹nº›</a:t>
            </a:fld>
            <a:endParaRPr lang="pt-BR" altLang="pt-BR"/>
          </a:p>
        </p:txBody>
      </p:sp>
    </p:spTree>
    <p:extLst>
      <p:ext uri="{BB962C8B-B14F-4D97-AF65-F5344CB8AC3E}">
        <p14:creationId xmlns:p14="http://schemas.microsoft.com/office/powerpoint/2010/main" val="3510978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pt-BR"/>
              <a:t>Clique para editar o título Mestre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a:defRPr/>
            </a:pPr>
            <a:fld id="{B08476E0-AA0F-406A-9964-E31B1ECA9D07}" type="datetimeFigureOut">
              <a:rPr lang="pt-BR" smtClean="0"/>
              <a:pPr>
                <a:defRPr/>
              </a:pPr>
              <a:t>20/10/2022</a:t>
            </a:fld>
            <a:endParaRPr lang="pt-B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a:defRPr/>
            </a:pPr>
            <a:endParaRPr lang="pt-BR"/>
          </a:p>
        </p:txBody>
      </p:sp>
      <p:sp>
        <p:nvSpPr>
          <p:cNvPr id="6" name="Slide Number Placeholder 5"/>
          <p:cNvSpPr>
            <a:spLocks noGrp="1"/>
          </p:cNvSpPr>
          <p:nvPr>
            <p:ph type="sldNum" sz="quarter" idx="4"/>
          </p:nvPr>
        </p:nvSpPr>
        <p:spPr>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1EA0AEA4-4814-4C4E-B2CA-A4117B51499C}" type="slidenum">
              <a:rPr lang="pt-BR" altLang="pt-BR" smtClean="0"/>
              <a:pPr/>
              <a:t>‹nº›</a:t>
            </a:fld>
            <a:endParaRPr lang="pt-BR" altLang="pt-BR"/>
          </a:p>
        </p:txBody>
      </p:sp>
    </p:spTree>
    <p:extLst>
      <p:ext uri="{BB962C8B-B14F-4D97-AF65-F5344CB8AC3E}">
        <p14:creationId xmlns:p14="http://schemas.microsoft.com/office/powerpoint/2010/main" val="4167985855"/>
      </p:ext>
    </p:extLst>
  </p:cSld>
  <p:clrMap bg1="dk1" tx1="lt1" bg2="dk2" tx2="lt2" accent1="accent1" accent2="accent2" accent3="accent3" accent4="accent4" accent5="accent5" accent6="accent6" hlink="hlink" folHlink="folHlink"/>
  <p:sldLayoutIdLst>
    <p:sldLayoutId id="2147484055" r:id="rId1"/>
    <p:sldLayoutId id="2147484056" r:id="rId2"/>
    <p:sldLayoutId id="2147484057" r:id="rId3"/>
    <p:sldLayoutId id="2147484058" r:id="rId4"/>
    <p:sldLayoutId id="2147484059" r:id="rId5"/>
    <p:sldLayoutId id="2147484060" r:id="rId6"/>
    <p:sldLayoutId id="2147484061" r:id="rId7"/>
    <p:sldLayoutId id="2147484062" r:id="rId8"/>
    <p:sldLayoutId id="2147484063" r:id="rId9"/>
    <p:sldLayoutId id="2147484064" r:id="rId10"/>
    <p:sldLayoutId id="2147484065" r:id="rId11"/>
    <p:sldLayoutId id="2147484066" r:id="rId12"/>
    <p:sldLayoutId id="2147484067" r:id="rId13"/>
    <p:sldLayoutId id="2147484068" r:id="rId14"/>
    <p:sldLayoutId id="2147484069" r:id="rId15"/>
    <p:sldLayoutId id="2147484070" r:id="rId16"/>
    <p:sldLayoutId id="214748407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rtal.ufrrj.br/" TargetMode="Externa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hyperlink" Target="http://www.planalto.gov.br/ccivil_03/decreto/d3591.htm" TargetMode="External"/><Relationship Id="rId7" Type="http://schemas.openxmlformats.org/officeDocument/2006/relationships/hyperlink" Target="https://www.in.gov.br/en/web/dou/-/instrucao-normativa-n-5-de-27-de-agosto-de-2021-342352374"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https://wiki.cgu.gov.br/index.php/Portaria_n%C2%BA_2.737,_de_20_de_dezembro_de_2017" TargetMode="External"/><Relationship Id="rId5" Type="http://schemas.openxmlformats.org/officeDocument/2006/relationships/hyperlink" Target="https://pesquisa.apps.tcu.gov.br/#/documento/acordao-completo/*/KEY%253AACORDAO-COMPLETO-1303797/DTRELEVANCIA%2520desc/0/sinonimos%253Dfalse" TargetMode="External"/><Relationship Id="rId4" Type="http://schemas.openxmlformats.org/officeDocument/2006/relationships/hyperlink" Target="https://institucional.ufrrj.br/audin/files/2012/01/digitalizar0001.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hyperlink" Target="mailto:audin@ufrrj.b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duotone>
              <a:schemeClr val="bg2">
                <a:shade val="62000"/>
                <a:hueMod val="108000"/>
                <a:satMod val="164000"/>
                <a:lumMod val="69000"/>
              </a:schemeClr>
              <a:schemeClr val="bg2">
                <a:tint val="96000"/>
                <a:hueMod val="90000"/>
                <a:satMod val="130000"/>
                <a:lumMod val="134000"/>
              </a:schemeClr>
            </a:duotone>
          </a:blip>
          <a:stretch/>
        </a:blipFill>
        <a:effectLst/>
      </p:bgPr>
    </p:bg>
    <p:spTree>
      <p:nvGrpSpPr>
        <p:cNvPr id="1" name=""/>
        <p:cNvGrpSpPr/>
        <p:nvPr/>
      </p:nvGrpSpPr>
      <p:grpSpPr>
        <a:xfrm>
          <a:off x="0" y="0"/>
          <a:ext cx="0" cy="0"/>
          <a:chOff x="0" y="0"/>
          <a:chExt cx="0" cy="0"/>
        </a:xfrm>
      </p:grpSpPr>
      <p:pic>
        <p:nvPicPr>
          <p:cNvPr id="7174" name="Picture 7176">
            <a:extLst>
              <a:ext uri="{FF2B5EF4-FFF2-40B4-BE49-F238E27FC236}">
                <a16:creationId xmlns:a16="http://schemas.microsoft.com/office/drawing/2014/main" id="{87B6323F-75FD-4FFA-950D-6D013A6DC1C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cstate="print">
            <a:extLst>
              <a:ext uri="{28A0092B-C50C-407E-A947-70E740481C1C}">
                <a14:useLocalDpi xmlns:a14="http://schemas.microsoft.com/office/drawing/2010/main" val="0"/>
              </a:ext>
            </a:extLst>
          </a:blip>
          <a:srcRect l="3613"/>
          <a:stretch/>
        </p:blipFill>
        <p:spPr>
          <a:xfrm>
            <a:off x="0" y="2669685"/>
            <a:ext cx="3027759" cy="4188315"/>
          </a:xfrm>
          <a:prstGeom prst="rect">
            <a:avLst/>
          </a:prstGeom>
        </p:spPr>
      </p:pic>
      <p:pic>
        <p:nvPicPr>
          <p:cNvPr id="7179" name="Picture 7178">
            <a:extLst>
              <a:ext uri="{FF2B5EF4-FFF2-40B4-BE49-F238E27FC236}">
                <a16:creationId xmlns:a16="http://schemas.microsoft.com/office/drawing/2014/main" id="{DA2C34EF-101A-44FE-8A31-E0A7F4776AA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cstate="print">
            <a:extLst>
              <a:ext uri="{28A0092B-C50C-407E-A947-70E740481C1C}">
                <a14:useLocalDpi xmlns:a14="http://schemas.microsoft.com/office/drawing/2010/main" val="0"/>
              </a:ext>
            </a:extLst>
          </a:blip>
          <a:srcRect l="35640"/>
          <a:stretch/>
        </p:blipFill>
        <p:spPr>
          <a:xfrm>
            <a:off x="0" y="2892347"/>
            <a:ext cx="1141809" cy="2365453"/>
          </a:xfrm>
          <a:prstGeom prst="rect">
            <a:avLst/>
          </a:prstGeom>
        </p:spPr>
      </p:pic>
      <p:sp>
        <p:nvSpPr>
          <p:cNvPr id="7181" name="Oval 7180">
            <a:extLst>
              <a:ext uri="{FF2B5EF4-FFF2-40B4-BE49-F238E27FC236}">
                <a16:creationId xmlns:a16="http://schemas.microsoft.com/office/drawing/2014/main" id="{5C86EC89-02DB-4384-8A63-0EFFEFD1BB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56759" y="1676400"/>
            <a:ext cx="211455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7183" name="Picture 7182">
            <a:extLst>
              <a:ext uri="{FF2B5EF4-FFF2-40B4-BE49-F238E27FC236}">
                <a16:creationId xmlns:a16="http://schemas.microsoft.com/office/drawing/2014/main" id="{54BB1565-EB36-4D75-8888-72796286DC1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cstate="print">
            <a:extLst>
              <a:ext uri="{28A0092B-C50C-407E-A947-70E740481C1C}">
                <a14:useLocalDpi xmlns:a14="http://schemas.microsoft.com/office/drawing/2010/main" val="0"/>
              </a:ext>
            </a:extLst>
          </a:blip>
          <a:srcRect t="28813"/>
          <a:stretch/>
        </p:blipFill>
        <p:spPr>
          <a:xfrm>
            <a:off x="5999559" y="0"/>
            <a:ext cx="1202540" cy="1141407"/>
          </a:xfrm>
          <a:prstGeom prst="rect">
            <a:avLst/>
          </a:prstGeom>
        </p:spPr>
      </p:pic>
      <p:pic>
        <p:nvPicPr>
          <p:cNvPr id="7185" name="Picture 7184">
            <a:extLst>
              <a:ext uri="{FF2B5EF4-FFF2-40B4-BE49-F238E27FC236}">
                <a16:creationId xmlns:a16="http://schemas.microsoft.com/office/drawing/2014/main" id="{871DF8C3-722E-49D1-87D5-E0FB1D64093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cstate="print">
            <a:extLst>
              <a:ext uri="{28A0092B-C50C-407E-A947-70E740481C1C}">
                <a14:useLocalDpi xmlns:a14="http://schemas.microsoft.com/office/drawing/2010/main" val="0"/>
              </a:ext>
            </a:extLst>
          </a:blip>
          <a:srcRect b="23320"/>
          <a:stretch/>
        </p:blipFill>
        <p:spPr>
          <a:xfrm>
            <a:off x="6456759" y="6096000"/>
            <a:ext cx="745300" cy="762000"/>
          </a:xfrm>
          <a:prstGeom prst="rect">
            <a:avLst/>
          </a:prstGeom>
        </p:spPr>
      </p:pic>
      <p:sp>
        <p:nvSpPr>
          <p:cNvPr id="7187" name="Rectangle 7186">
            <a:extLst>
              <a:ext uri="{FF2B5EF4-FFF2-40B4-BE49-F238E27FC236}">
                <a16:creationId xmlns:a16="http://schemas.microsoft.com/office/drawing/2014/main" id="{93E59372-1F66-480B-ADD0-8000A05473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189" name="Freeform 23">
            <a:extLst>
              <a:ext uri="{FF2B5EF4-FFF2-40B4-BE49-F238E27FC236}">
                <a16:creationId xmlns:a16="http://schemas.microsoft.com/office/drawing/2014/main" id="{2142F58F-1A18-445C-8057-25B9F986C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5515" y="-1"/>
            <a:ext cx="419604"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sp>
        <p:nvSpPr>
          <p:cNvPr id="7191" name="Freeform 5">
            <a:extLst>
              <a:ext uri="{FF2B5EF4-FFF2-40B4-BE49-F238E27FC236}">
                <a16:creationId xmlns:a16="http://schemas.microsoft.com/office/drawing/2014/main" id="{2C8825F8-2BBE-4F09-844D-BD569EE90A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980683" y="2924731"/>
            <a:ext cx="6858000" cy="1008536"/>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rgbClr val="FFFFFF"/>
          </a:solidFill>
          <a:ln>
            <a:noFill/>
          </a:ln>
        </p:spPr>
      </p:sp>
      <p:sp>
        <p:nvSpPr>
          <p:cNvPr id="7193" name="Rectangle 7192">
            <a:extLst>
              <a:ext uri="{FF2B5EF4-FFF2-40B4-BE49-F238E27FC236}">
                <a16:creationId xmlns:a16="http://schemas.microsoft.com/office/drawing/2014/main" id="{1E0B305D-E4F9-4F9F-81CA-BDFBA88B24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0808" y="0"/>
            <a:ext cx="4573506"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172" name="Picture 5" descr="C:\Users\ISABEL\Pictures\audin_layout_03.png">
            <a:extLst>
              <a:ext uri="{FF2B5EF4-FFF2-40B4-BE49-F238E27FC236}">
                <a16:creationId xmlns:a16="http://schemas.microsoft.com/office/drawing/2014/main" id="{9903BC54-61F9-BC35-5F15-A379EB7C34BD}"/>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tretch>
            <a:fillRect/>
          </a:stretch>
        </p:blipFill>
        <p:spPr bwMode="auto">
          <a:xfrm>
            <a:off x="4570807" y="1682831"/>
            <a:ext cx="4087103" cy="613065"/>
          </a:xfrm>
          <a:prstGeom prst="rect">
            <a:avLst/>
          </a:prstGeom>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95" name="Rectangle 7194">
            <a:extLst>
              <a:ext uri="{FF2B5EF4-FFF2-40B4-BE49-F238E27FC236}">
                <a16:creationId xmlns:a16="http://schemas.microsoft.com/office/drawing/2014/main" id="{1D77C917-B31B-4151-9BB3-768748C425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31836"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170" name="Retângulo 2">
            <a:extLst>
              <a:ext uri="{FF2B5EF4-FFF2-40B4-BE49-F238E27FC236}">
                <a16:creationId xmlns:a16="http://schemas.microsoft.com/office/drawing/2014/main" id="{D0030B6E-A1F9-3B54-40F1-36B4FBF3A122}"/>
              </a:ext>
            </a:extLst>
          </p:cNvPr>
          <p:cNvSpPr>
            <a:spLocks noChangeArrowheads="1"/>
          </p:cNvSpPr>
          <p:nvPr/>
        </p:nvSpPr>
        <p:spPr bwMode="auto">
          <a:xfrm>
            <a:off x="484584" y="2052918"/>
            <a:ext cx="3123860" cy="303226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rmAutofit fontScale="25000" lnSpcReduction="20000"/>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ts val="1000"/>
              </a:spcBef>
              <a:buClr>
                <a:schemeClr val="accent1"/>
              </a:buClr>
              <a:buSzPct val="80000"/>
            </a:pPr>
            <a:r>
              <a:rPr lang="en-US" altLang="pt-BR" sz="12800" dirty="0">
                <a:latin typeface="+mj-lt"/>
                <a:ea typeface="+mj-ea"/>
                <a:cs typeface="+mj-cs"/>
              </a:rPr>
              <a:t>CARTILHA INFORMATIVA </a:t>
            </a:r>
          </a:p>
          <a:p>
            <a:pPr algn="ctr" eaLnBrk="1" hangingPunct="1">
              <a:spcBef>
                <a:spcPts val="1000"/>
              </a:spcBef>
              <a:buClr>
                <a:schemeClr val="accent1"/>
              </a:buClr>
              <a:buSzPct val="80000"/>
            </a:pPr>
            <a:r>
              <a:rPr lang="en-US" altLang="pt-BR" sz="12800" dirty="0">
                <a:latin typeface="+mj-lt"/>
                <a:ea typeface="+mj-ea"/>
                <a:cs typeface="+mj-cs"/>
              </a:rPr>
              <a:t>SOBRE A AUDITORIA INTERNA DA UFRRJ</a:t>
            </a:r>
          </a:p>
          <a:p>
            <a:pPr algn="ctr" eaLnBrk="1" hangingPunct="1">
              <a:spcBef>
                <a:spcPts val="1000"/>
              </a:spcBef>
              <a:buClr>
                <a:schemeClr val="accent1"/>
              </a:buClr>
              <a:buSzPct val="80000"/>
            </a:pPr>
            <a:r>
              <a:rPr lang="en-US" altLang="pt-BR" sz="12800" dirty="0">
                <a:latin typeface="+mj-lt"/>
                <a:ea typeface="+mj-ea"/>
                <a:cs typeface="+mj-cs"/>
              </a:rPr>
              <a:t>2022</a:t>
            </a:r>
          </a:p>
          <a:p>
            <a:pPr eaLnBrk="1" hangingPunct="1">
              <a:spcBef>
                <a:spcPts val="1000"/>
              </a:spcBef>
              <a:buClr>
                <a:schemeClr val="accent1"/>
              </a:buClr>
              <a:buSzPct val="80000"/>
            </a:pPr>
            <a:endParaRPr lang="en-US" altLang="pt-BR" dirty="0">
              <a:latin typeface="+mj-lt"/>
              <a:ea typeface="+mj-ea"/>
              <a:cs typeface="+mj-cs"/>
            </a:endParaRPr>
          </a:p>
        </p:txBody>
      </p:sp>
      <p:pic>
        <p:nvPicPr>
          <p:cNvPr id="7171" name="Picture 2" descr="http://portal.ufrrj.br/wp-content/themes/portalufrrj/images/logomarca_ufrrj_cor.png">
            <a:hlinkClick r:id="rId8"/>
            <a:extLst>
              <a:ext uri="{FF2B5EF4-FFF2-40B4-BE49-F238E27FC236}">
                <a16:creationId xmlns:a16="http://schemas.microsoft.com/office/drawing/2014/main" id="{6CB745D1-8BCD-2915-5DD4-0497337DEBFB}"/>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tretch>
            <a:fillRect/>
          </a:stretch>
        </p:blipFill>
        <p:spPr bwMode="auto">
          <a:xfrm>
            <a:off x="4570807" y="4152006"/>
            <a:ext cx="4087103" cy="1471357"/>
          </a:xfrm>
          <a:prstGeom prst="rect">
            <a:avLst/>
          </a:prstGeom>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CA795E9D-EF86-5A77-3DAA-82AA5376AC04}"/>
              </a:ext>
            </a:extLst>
          </p:cNvPr>
          <p:cNvSpPr>
            <a:spLocks noGrp="1"/>
          </p:cNvSpPr>
          <p:nvPr>
            <p:ph type="title"/>
          </p:nvPr>
        </p:nvSpPr>
        <p:spPr/>
        <p:txBody>
          <a:bodyPr>
            <a:noAutofit/>
          </a:bodyPr>
          <a:lstStyle/>
          <a:p>
            <a:pPr algn="ctr">
              <a:defRPr/>
            </a:pPr>
            <a:r>
              <a:rPr lang="pt-BR" sz="3200" dirty="0">
                <a:solidFill>
                  <a:schemeClr val="tx1"/>
                </a:solidFill>
                <a:latin typeface="Times New Roman" pitchFamily="18" charset="0"/>
                <a:cs typeface="Times New Roman" pitchFamily="18" charset="0"/>
              </a:rPr>
              <a:t>NOMEAÇÃO E EXONERAÇÃO DO TITULAR DA AUDITORIA INTERNA</a:t>
            </a:r>
            <a:r>
              <a:rPr lang="pt-BR" sz="3600" dirty="0">
                <a:solidFill>
                  <a:schemeClr val="tx1"/>
                </a:solidFill>
                <a:latin typeface="Times New Roman" pitchFamily="18" charset="0"/>
                <a:cs typeface="Times New Roman" pitchFamily="18" charset="0"/>
              </a:rPr>
              <a:t>:</a:t>
            </a:r>
          </a:p>
        </p:txBody>
      </p:sp>
      <p:sp>
        <p:nvSpPr>
          <p:cNvPr id="13314" name="Espaço Reservado para Conteúdo 1">
            <a:extLst>
              <a:ext uri="{FF2B5EF4-FFF2-40B4-BE49-F238E27FC236}">
                <a16:creationId xmlns:a16="http://schemas.microsoft.com/office/drawing/2014/main" id="{761097CF-CB36-8328-0A3A-6FECD5330250}"/>
              </a:ext>
            </a:extLst>
          </p:cNvPr>
          <p:cNvSpPr>
            <a:spLocks noGrp="1"/>
          </p:cNvSpPr>
          <p:nvPr>
            <p:ph idx="1"/>
          </p:nvPr>
        </p:nvSpPr>
        <p:spPr>
          <a:xfrm>
            <a:off x="179512" y="1700808"/>
            <a:ext cx="8712968" cy="4900017"/>
          </a:xfrm>
        </p:spPr>
        <p:txBody>
          <a:bodyPr>
            <a:normAutofit fontScale="25000" lnSpcReduction="20000"/>
          </a:bodyPr>
          <a:lstStyle/>
          <a:p>
            <a:pPr algn="just">
              <a:lnSpc>
                <a:spcPct val="120000"/>
              </a:lnSpc>
              <a:spcBef>
                <a:spcPts val="0"/>
              </a:spcBef>
              <a:buFont typeface="Arial" panose="020B0604020202020204" pitchFamily="34" charset="0"/>
              <a:buChar char="•"/>
            </a:pPr>
            <a:r>
              <a:rPr lang="pt-BR" sz="8400" b="0" i="0" dirty="0">
                <a:effectLst/>
                <a:latin typeface="Times New Roman" pitchFamily="18" charset="0"/>
                <a:cs typeface="Times New Roman" pitchFamily="18" charset="0"/>
              </a:rPr>
              <a:t>A CGU poderá recomendar à entidade a dispensa do titular da unidade de auditoria interna quando houver avaliação insatisfatória de seu desempenho em face da qualidade e tempestividade; e por comportamento inapropriado ou incompatível com o cargo ou função exercida;</a:t>
            </a:r>
          </a:p>
          <a:p>
            <a:pPr algn="just">
              <a:lnSpc>
                <a:spcPct val="120000"/>
              </a:lnSpc>
              <a:spcBef>
                <a:spcPts val="0"/>
              </a:spcBef>
              <a:buNone/>
            </a:pPr>
            <a:endParaRPr lang="pt-BR" sz="8400" b="0" i="0" dirty="0">
              <a:effectLst/>
              <a:latin typeface="Times New Roman" pitchFamily="18" charset="0"/>
              <a:cs typeface="Times New Roman" pitchFamily="18" charset="0"/>
            </a:endParaRPr>
          </a:p>
          <a:p>
            <a:pPr algn="just">
              <a:lnSpc>
                <a:spcPct val="120000"/>
              </a:lnSpc>
              <a:spcBef>
                <a:spcPts val="0"/>
              </a:spcBef>
              <a:buFont typeface="Arial" panose="020B0604020202020204" pitchFamily="34" charset="0"/>
              <a:buChar char="•"/>
            </a:pPr>
            <a:r>
              <a:rPr lang="pt-BR" sz="8400" b="1" i="0" u="sng" dirty="0">
                <a:effectLst/>
                <a:latin typeface="Times New Roman" pitchFamily="18" charset="0"/>
                <a:cs typeface="Times New Roman" pitchFamily="18" charset="0"/>
              </a:rPr>
              <a:t>É dever do dirigente máximo da entidade </a:t>
            </a:r>
            <a:r>
              <a:rPr lang="pt-BR" sz="8400" b="1" i="0" dirty="0">
                <a:effectLst/>
                <a:latin typeface="Times New Roman" pitchFamily="18" charset="0"/>
                <a:cs typeface="Times New Roman" pitchFamily="18" charset="0"/>
              </a:rPr>
              <a:t>organizar e prover a unidade de auditoria interna com o suporte necessário de recursos humanos e materiais, e garantir autonomia funcional no desempenho das suas atividades</a:t>
            </a:r>
            <a:r>
              <a:rPr lang="pt-BR" sz="8400" b="0" i="0" dirty="0">
                <a:effectLst/>
                <a:latin typeface="Times New Roman" pitchFamily="18" charset="0"/>
                <a:cs typeface="Times New Roman" pitchFamily="18" charset="0"/>
              </a:rPr>
              <a:t>;</a:t>
            </a:r>
          </a:p>
          <a:p>
            <a:pPr algn="just">
              <a:lnSpc>
                <a:spcPct val="120000"/>
              </a:lnSpc>
              <a:spcBef>
                <a:spcPts val="0"/>
              </a:spcBef>
              <a:buNone/>
            </a:pPr>
            <a:endParaRPr lang="pt-BR" sz="8400" b="0" i="0" dirty="0">
              <a:effectLst/>
              <a:latin typeface="Times New Roman" pitchFamily="18" charset="0"/>
              <a:cs typeface="Times New Roman" pitchFamily="18" charset="0"/>
            </a:endParaRPr>
          </a:p>
          <a:p>
            <a:pPr algn="just">
              <a:lnSpc>
                <a:spcPct val="120000"/>
              </a:lnSpc>
              <a:spcBef>
                <a:spcPts val="0"/>
              </a:spcBef>
              <a:buFont typeface="Arial" panose="020B0604020202020204" pitchFamily="34" charset="0"/>
              <a:buChar char="•"/>
            </a:pPr>
            <a:r>
              <a:rPr lang="pt-BR" sz="8400" b="0" i="0" dirty="0">
                <a:effectLst/>
                <a:latin typeface="Times New Roman" pitchFamily="18" charset="0"/>
                <a:cs typeface="Times New Roman" pitchFamily="18" charset="0"/>
              </a:rPr>
              <a:t>O desempenho das atividades da unidade de auditoria interna pressupõe acesso tempestivo e irrestrito a todo o processo, documento ou informação produzido, armazenado ou recepcionado pela entidade, bem como a todas as dependências, equipamentos, produtos e instalações</a:t>
            </a:r>
            <a:r>
              <a:rPr lang="pt-BR" sz="8400" b="0" i="0" dirty="0">
                <a:solidFill>
                  <a:srgbClr val="333333"/>
                </a:solidFill>
                <a:effectLst/>
                <a:latin typeface="Times New Roman" pitchFamily="18" charset="0"/>
                <a:cs typeface="Times New Roman" pitchFamily="18" charset="0"/>
              </a:rPr>
              <a:t>.</a:t>
            </a:r>
          </a:p>
          <a:p>
            <a:pPr algn="just">
              <a:lnSpc>
                <a:spcPct val="120000"/>
              </a:lnSpc>
            </a:pPr>
            <a:endParaRPr lang="pt-BR" sz="2800" b="0" i="0" dirty="0">
              <a:effectLst/>
              <a:latin typeface="Times New Roman" panose="02020603050405020304" pitchFamily="18" charset="0"/>
              <a:cs typeface="Times New Roman" panose="02020603050405020304" pitchFamily="18" charset="0"/>
            </a:endParaRPr>
          </a:p>
          <a:p>
            <a:pPr marL="0" indent="0" algn="l">
              <a:buNone/>
            </a:pPr>
            <a:endParaRPr lang="pt-BR" sz="2400" b="0" i="0" dirty="0">
              <a:effectLst/>
              <a:latin typeface="Roboto" panose="02000000000000000000" pitchFamily="2" charset="0"/>
            </a:endParaRPr>
          </a:p>
        </p:txBody>
      </p:sp>
    </p:spTree>
    <p:extLst>
      <p:ext uri="{BB962C8B-B14F-4D97-AF65-F5344CB8AC3E}">
        <p14:creationId xmlns:p14="http://schemas.microsoft.com/office/powerpoint/2010/main" val="1457402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CA795E9D-EF86-5A77-3DAA-82AA5376AC04}"/>
              </a:ext>
            </a:extLst>
          </p:cNvPr>
          <p:cNvSpPr>
            <a:spLocks noGrp="1"/>
          </p:cNvSpPr>
          <p:nvPr>
            <p:ph type="title"/>
          </p:nvPr>
        </p:nvSpPr>
        <p:spPr/>
        <p:txBody>
          <a:bodyPr>
            <a:noAutofit/>
          </a:bodyPr>
          <a:lstStyle/>
          <a:p>
            <a:pPr algn="ctr">
              <a:defRPr/>
            </a:pPr>
            <a:r>
              <a:rPr lang="pt-BR" sz="3200" dirty="0">
                <a:solidFill>
                  <a:schemeClr val="tx1"/>
                </a:solidFill>
                <a:latin typeface="Times New Roman" pitchFamily="18" charset="0"/>
                <a:cs typeface="Times New Roman" pitchFamily="18" charset="0"/>
              </a:rPr>
              <a:t>NOMEAÇÃO E EXONERAÇÃO DO TITULAR DA AUDITORIA INTERNA</a:t>
            </a:r>
            <a:r>
              <a:rPr lang="pt-BR" sz="3600" dirty="0">
                <a:solidFill>
                  <a:schemeClr val="tx1"/>
                </a:solidFill>
                <a:latin typeface="Times New Roman" pitchFamily="18" charset="0"/>
                <a:cs typeface="Times New Roman" pitchFamily="18" charset="0"/>
              </a:rPr>
              <a:t>:</a:t>
            </a:r>
          </a:p>
        </p:txBody>
      </p:sp>
      <p:sp>
        <p:nvSpPr>
          <p:cNvPr id="13314" name="Espaço Reservado para Conteúdo 1">
            <a:extLst>
              <a:ext uri="{FF2B5EF4-FFF2-40B4-BE49-F238E27FC236}">
                <a16:creationId xmlns:a16="http://schemas.microsoft.com/office/drawing/2014/main" id="{761097CF-CB36-8328-0A3A-6FECD5330250}"/>
              </a:ext>
            </a:extLst>
          </p:cNvPr>
          <p:cNvSpPr>
            <a:spLocks noGrp="1"/>
          </p:cNvSpPr>
          <p:nvPr>
            <p:ph idx="1"/>
          </p:nvPr>
        </p:nvSpPr>
        <p:spPr>
          <a:xfrm>
            <a:off x="539552" y="1988841"/>
            <a:ext cx="8119738" cy="3888432"/>
          </a:xfrm>
        </p:spPr>
        <p:txBody>
          <a:bodyPr>
            <a:normAutofit/>
          </a:bodyPr>
          <a:lstStyle/>
          <a:p>
            <a:pPr marL="0" indent="0" algn="just">
              <a:buNone/>
            </a:pPr>
            <a:endParaRPr lang="pt-BR" altLang="pt-BR" sz="2600" dirty="0">
              <a:latin typeface="Times New Roman" panose="02020603050405020304" pitchFamily="18" charset="0"/>
              <a:cs typeface="Times New Roman" panose="02020603050405020304" pitchFamily="18" charset="0"/>
            </a:endParaRPr>
          </a:p>
          <a:p>
            <a:pPr algn="just"/>
            <a:r>
              <a:rPr lang="pt-BR" altLang="pt-BR" sz="2800" dirty="0">
                <a:latin typeface="Times New Roman" panose="02020603050405020304" pitchFamily="18" charset="0"/>
                <a:cs typeface="Times New Roman" panose="02020603050405020304" pitchFamily="18" charset="0"/>
              </a:rPr>
              <a:t>Além disso, o parágrafo único do art. 122 do Regimento Geral da Universidade determina que a nomeação, designação, exoneração ou dispensa do titular de unidade de auditoria interna é submetida pelo Reitor à aprovação do Consu e, </a:t>
            </a:r>
            <a:r>
              <a:rPr lang="pt-BR" altLang="pt-BR" sz="2800" b="1" dirty="0">
                <a:latin typeface="Times New Roman" panose="02020603050405020304" pitchFamily="18" charset="0"/>
                <a:cs typeface="Times New Roman" panose="02020603050405020304" pitchFamily="18" charset="0"/>
              </a:rPr>
              <a:t>em última instância, à Controladoria-Geral da União – CGU</a:t>
            </a:r>
            <a:r>
              <a:rPr lang="pt-BR" altLang="pt-BR" sz="2800" dirty="0">
                <a:latin typeface="Times New Roman" panose="02020603050405020304" pitchFamily="18" charset="0"/>
                <a:cs typeface="Times New Roman" panose="02020603050405020304" pitchFamily="18" charset="0"/>
              </a:rPr>
              <a:t>, de acordo com a legislação em vigor.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aixaDeTexto 1">
            <a:extLst>
              <a:ext uri="{FF2B5EF4-FFF2-40B4-BE49-F238E27FC236}">
                <a16:creationId xmlns:a16="http://schemas.microsoft.com/office/drawing/2014/main" id="{2115B7E9-EB40-C4CA-6601-8CE033BE9863}"/>
              </a:ext>
            </a:extLst>
          </p:cNvPr>
          <p:cNvSpPr txBox="1">
            <a:spLocks noChangeArrowheads="1"/>
          </p:cNvSpPr>
          <p:nvPr/>
        </p:nvSpPr>
        <p:spPr bwMode="auto">
          <a:xfrm>
            <a:off x="1403648" y="262205"/>
            <a:ext cx="55006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pt-BR" altLang="pt-BR" sz="3200" b="1" dirty="0">
                <a:latin typeface="Times New Roman" panose="02020603050405020304" pitchFamily="18" charset="0"/>
                <a:cs typeface="Times New Roman" panose="02020603050405020304" pitchFamily="18" charset="0"/>
              </a:rPr>
              <a:t>ATRIBUIÇÕES</a:t>
            </a:r>
          </a:p>
        </p:txBody>
      </p:sp>
      <p:sp>
        <p:nvSpPr>
          <p:cNvPr id="14339" name="CaixaDeTexto 2">
            <a:extLst>
              <a:ext uri="{FF2B5EF4-FFF2-40B4-BE49-F238E27FC236}">
                <a16:creationId xmlns:a16="http://schemas.microsoft.com/office/drawing/2014/main" id="{B6E6BD1B-BA2E-2C6B-1FD8-9FCEDCC495E0}"/>
              </a:ext>
            </a:extLst>
          </p:cNvPr>
          <p:cNvSpPr txBox="1">
            <a:spLocks noChangeArrowheads="1"/>
          </p:cNvSpPr>
          <p:nvPr/>
        </p:nvSpPr>
        <p:spPr bwMode="auto">
          <a:xfrm>
            <a:off x="251520" y="1020648"/>
            <a:ext cx="842461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pt-BR" altLang="pt-BR" sz="2400" dirty="0">
                <a:latin typeface="Times New Roman" panose="02020603050405020304" pitchFamily="18" charset="0"/>
                <a:cs typeface="Times New Roman" panose="02020603050405020304" pitchFamily="18" charset="0"/>
              </a:rPr>
              <a:t>Segundo o Regimento Interno da Audin em seu art. 6º, a Auditoria Interna possui, dentre outras, as seguintes atribuições:</a:t>
            </a:r>
          </a:p>
        </p:txBody>
      </p:sp>
      <p:sp>
        <p:nvSpPr>
          <p:cNvPr id="14340" name="Rectangle 2">
            <a:extLst>
              <a:ext uri="{FF2B5EF4-FFF2-40B4-BE49-F238E27FC236}">
                <a16:creationId xmlns:a16="http://schemas.microsoft.com/office/drawing/2014/main" id="{0D62B8C5-765F-102F-4DFC-B9F31BB77F21}"/>
              </a:ext>
            </a:extLst>
          </p:cNvPr>
          <p:cNvSpPr>
            <a:spLocks noChangeArrowheads="1"/>
          </p:cNvSpPr>
          <p:nvPr/>
        </p:nvSpPr>
        <p:spPr bwMode="auto">
          <a:xfrm>
            <a:off x="251520" y="1916832"/>
            <a:ext cx="8640960" cy="459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indent="142875"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pt-BR" altLang="pt-BR" sz="2250" dirty="0">
                <a:latin typeface="Times New Roman" panose="02020603050405020304" pitchFamily="18" charset="0"/>
                <a:ea typeface="Calibri" panose="020F0502020204030204" pitchFamily="34" charset="0"/>
                <a:cs typeface="Times New Roman" panose="02020603050405020304" pitchFamily="18" charset="0"/>
              </a:rPr>
              <a:t>I – Auditar, preferencialmente, com caráter preventivo e orientador;</a:t>
            </a:r>
          </a:p>
          <a:p>
            <a:pPr algn="just"/>
            <a:endParaRPr lang="pt-BR" altLang="pt-BR" sz="225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pt-BR" altLang="pt-BR" sz="2250" dirty="0">
                <a:latin typeface="Times New Roman" panose="02020603050405020304" pitchFamily="18" charset="0"/>
                <a:ea typeface="Calibri" panose="020F0502020204030204" pitchFamily="34" charset="0"/>
                <a:cs typeface="Times New Roman" panose="02020603050405020304" pitchFamily="18" charset="0"/>
              </a:rPr>
              <a:t>II – Acompanhar o cumprimento das metas do Plano Plurianual no âmbito da entidade, visando comprovar a conformidade de sua execução;</a:t>
            </a:r>
          </a:p>
          <a:p>
            <a:pPr algn="just"/>
            <a:endParaRPr lang="pt-BR" altLang="pt-BR" sz="225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pt-BR" altLang="pt-BR" sz="2250" dirty="0">
                <a:latin typeface="Times New Roman" panose="02020603050405020304" pitchFamily="18" charset="0"/>
                <a:ea typeface="Calibri" panose="020F0502020204030204" pitchFamily="34" charset="0"/>
                <a:cs typeface="Times New Roman" panose="02020603050405020304" pitchFamily="18" charset="0"/>
              </a:rPr>
              <a:t>III – Assessorar os gestores da entidade no acompanhamento da execução dos programas de governo, visando comprovar o nível de execução das metas, o alcance dos objetivos e adequação do gerenciamento;</a:t>
            </a:r>
          </a:p>
          <a:p>
            <a:pPr algn="just"/>
            <a:endParaRPr lang="pt-BR" altLang="pt-BR" sz="225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pt-BR" altLang="pt-BR" sz="2250" dirty="0">
                <a:latin typeface="Times New Roman" panose="02020603050405020304" pitchFamily="18" charset="0"/>
                <a:ea typeface="Calibri" panose="020F0502020204030204" pitchFamily="34" charset="0"/>
                <a:cs typeface="Times New Roman" panose="02020603050405020304" pitchFamily="18" charset="0"/>
              </a:rPr>
              <a:t>VI – Orientar subsidiariamente os dirigentes da entidade quanto aos princípios e normas de controle interno, inclusive sobre a forma de prestar contas;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aixaDeTexto 1">
            <a:extLst>
              <a:ext uri="{FF2B5EF4-FFF2-40B4-BE49-F238E27FC236}">
                <a16:creationId xmlns:a16="http://schemas.microsoft.com/office/drawing/2014/main" id="{2115B7E9-EB40-C4CA-6601-8CE033BE9863}"/>
              </a:ext>
            </a:extLst>
          </p:cNvPr>
          <p:cNvSpPr txBox="1">
            <a:spLocks noChangeArrowheads="1"/>
          </p:cNvSpPr>
          <p:nvPr/>
        </p:nvSpPr>
        <p:spPr bwMode="auto">
          <a:xfrm>
            <a:off x="1403648" y="262205"/>
            <a:ext cx="55006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pt-BR" altLang="pt-BR" sz="3200" b="1" dirty="0">
                <a:latin typeface="Times New Roman" panose="02020603050405020304" pitchFamily="18" charset="0"/>
                <a:cs typeface="Times New Roman" panose="02020603050405020304" pitchFamily="18" charset="0"/>
              </a:rPr>
              <a:t>ATRIBUIÇÕES</a:t>
            </a:r>
          </a:p>
        </p:txBody>
      </p:sp>
      <p:sp>
        <p:nvSpPr>
          <p:cNvPr id="14340" name="Rectangle 2">
            <a:extLst>
              <a:ext uri="{FF2B5EF4-FFF2-40B4-BE49-F238E27FC236}">
                <a16:creationId xmlns:a16="http://schemas.microsoft.com/office/drawing/2014/main" id="{0D62B8C5-765F-102F-4DFC-B9F31BB77F21}"/>
              </a:ext>
            </a:extLst>
          </p:cNvPr>
          <p:cNvSpPr>
            <a:spLocks noChangeArrowheads="1"/>
          </p:cNvSpPr>
          <p:nvPr/>
        </p:nvSpPr>
        <p:spPr bwMode="auto">
          <a:xfrm>
            <a:off x="395536" y="1571347"/>
            <a:ext cx="8496944"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indent="142875"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pt-BR" altLang="pt-BR" sz="2250" dirty="0">
                <a:latin typeface="Times New Roman" panose="02020603050405020304" pitchFamily="18" charset="0"/>
                <a:ea typeface="Calibri" panose="020F0502020204030204" pitchFamily="34" charset="0"/>
                <a:cs typeface="Times New Roman" panose="02020603050405020304" pitchFamily="18" charset="0"/>
              </a:rPr>
              <a:t>VII – Examinar e emitir parecer sobre a prestação de contas anual da entidade e tomada de contas especiais; </a:t>
            </a:r>
          </a:p>
          <a:p>
            <a:pPr algn="just"/>
            <a:endParaRPr lang="pt-BR" altLang="pt-BR" sz="225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pt-BR" altLang="pt-BR" sz="2250" dirty="0">
                <a:latin typeface="Times New Roman" panose="02020603050405020304" pitchFamily="18" charset="0"/>
                <a:ea typeface="Calibri" panose="020F0502020204030204" pitchFamily="34" charset="0"/>
                <a:cs typeface="Times New Roman" panose="02020603050405020304" pitchFamily="18" charset="0"/>
              </a:rPr>
              <a:t>VIII – Acompanhar a implementação das recomendações dos órgãos/unidades do Sistema de Controle Interno do Poder Executivo Federal e do Tribunal de Contas da União; </a:t>
            </a:r>
          </a:p>
          <a:p>
            <a:pPr algn="just"/>
            <a:endParaRPr lang="pt-BR" altLang="pt-BR" sz="225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pt-BR" altLang="pt-BR" sz="2250" dirty="0">
                <a:latin typeface="Times New Roman" panose="02020603050405020304" pitchFamily="18" charset="0"/>
                <a:ea typeface="Calibri" panose="020F0502020204030204" pitchFamily="34" charset="0"/>
                <a:cs typeface="Times New Roman" panose="02020603050405020304" pitchFamily="18" charset="0"/>
              </a:rPr>
              <a:t>IX – Elaborar o Plano Anual de Atividade da Auditoria Interna (Paint) do exercício seguinte, bem como o Relatório Anual de Atividade da Auditoria Interna (Raint), a serem encaminhados ao órgão ou à unidade de Controle Interno a que estiver jurisdicionada, para efeito de integração das ações de controle, nos prazos estabelecidos; ;</a:t>
            </a:r>
          </a:p>
        </p:txBody>
      </p:sp>
    </p:spTree>
    <p:extLst>
      <p:ext uri="{BB962C8B-B14F-4D97-AF65-F5344CB8AC3E}">
        <p14:creationId xmlns:p14="http://schemas.microsoft.com/office/powerpoint/2010/main" val="2696064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aixaDeTexto 1">
            <a:extLst>
              <a:ext uri="{FF2B5EF4-FFF2-40B4-BE49-F238E27FC236}">
                <a16:creationId xmlns:a16="http://schemas.microsoft.com/office/drawing/2014/main" id="{1F6B461B-39FC-2E8E-FD0B-F68EEF0861D1}"/>
              </a:ext>
            </a:extLst>
          </p:cNvPr>
          <p:cNvSpPr txBox="1">
            <a:spLocks noChangeArrowheads="1"/>
          </p:cNvSpPr>
          <p:nvPr/>
        </p:nvSpPr>
        <p:spPr bwMode="auto">
          <a:xfrm>
            <a:off x="179388" y="179388"/>
            <a:ext cx="8713787" cy="6717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pt-BR" altLang="pt-BR" sz="2000" b="1" dirty="0">
                <a:latin typeface="Times New Roman" panose="02020603050405020304" pitchFamily="18" charset="0"/>
                <a:cs typeface="Times New Roman" panose="02020603050405020304" pitchFamily="18" charset="0"/>
              </a:rPr>
              <a:t>São atribuições funcionais do Auditor Chefe:</a:t>
            </a:r>
          </a:p>
          <a:p>
            <a:pPr algn="ctr" eaLnBrk="1" hangingPunct="1"/>
            <a:r>
              <a:rPr lang="pt-BR" altLang="pt-BR" sz="2000" b="1" dirty="0">
                <a:latin typeface="Times New Roman" panose="02020603050405020304" pitchFamily="18" charset="0"/>
                <a:cs typeface="Times New Roman" panose="02020603050405020304" pitchFamily="18" charset="0"/>
              </a:rPr>
              <a:t>(art. 14 do Regimento Interno da Audin)</a:t>
            </a:r>
          </a:p>
          <a:p>
            <a:pPr algn="ctr" eaLnBrk="1" hangingPunct="1"/>
            <a:endParaRPr lang="pt-BR" altLang="pt-BR" sz="2000" b="1" dirty="0">
              <a:latin typeface="Times New Roman" panose="02020603050405020304" pitchFamily="18" charset="0"/>
              <a:cs typeface="Times New Roman" panose="02020603050405020304" pitchFamily="18" charset="0"/>
            </a:endParaRPr>
          </a:p>
          <a:p>
            <a:pPr algn="just" eaLnBrk="1" hangingPunct="1"/>
            <a:r>
              <a:rPr lang="pt-BR" altLang="pt-BR" sz="2000" dirty="0">
                <a:latin typeface="Times New Roman" panose="02020603050405020304" pitchFamily="18" charset="0"/>
                <a:cs typeface="Times New Roman" panose="02020603050405020304" pitchFamily="18" charset="0"/>
              </a:rPr>
              <a:t>I - Implementar o PAINT (Plano Anual de Atividades de Auditoria Interna), conforme aprovado, incluindo, quando apropriado, requisições especiais de trabalhos ou projetos feitos pela Reitoria ou pelo Conselho Universitário - Consu;</a:t>
            </a:r>
          </a:p>
          <a:p>
            <a:pPr algn="just" eaLnBrk="1" hangingPunct="1"/>
            <a:endParaRPr lang="pt-BR" altLang="pt-BR" sz="2000" dirty="0">
              <a:latin typeface="Times New Roman" panose="02020603050405020304" pitchFamily="18" charset="0"/>
              <a:cs typeface="Times New Roman" panose="02020603050405020304" pitchFamily="18" charset="0"/>
            </a:endParaRPr>
          </a:p>
          <a:p>
            <a:pPr algn="just" eaLnBrk="1" hangingPunct="1"/>
            <a:r>
              <a:rPr lang="pt-BR" altLang="pt-BR" sz="2000" dirty="0">
                <a:latin typeface="Times New Roman" panose="02020603050405020304" pitchFamily="18" charset="0"/>
                <a:cs typeface="Times New Roman" panose="02020603050405020304" pitchFamily="18" charset="0"/>
              </a:rPr>
              <a:t>II - Emitir relatórios periódicos sobre os trabalhos de auditoria e endereçá-los ao Conselho Universitário e à Reitoria; </a:t>
            </a:r>
          </a:p>
          <a:p>
            <a:pPr algn="just" eaLnBrk="1" hangingPunct="1"/>
            <a:endParaRPr lang="pt-BR" altLang="pt-BR" sz="2000" dirty="0">
              <a:latin typeface="Times New Roman" panose="02020603050405020304" pitchFamily="18" charset="0"/>
              <a:cs typeface="Times New Roman" panose="02020603050405020304" pitchFamily="18" charset="0"/>
            </a:endParaRPr>
          </a:p>
          <a:p>
            <a:pPr algn="just" eaLnBrk="1" hangingPunct="1"/>
            <a:r>
              <a:rPr lang="pt-BR" altLang="pt-BR" sz="2000" dirty="0">
                <a:latin typeface="Times New Roman" panose="02020603050405020304" pitchFamily="18" charset="0"/>
                <a:cs typeface="Times New Roman" panose="02020603050405020304" pitchFamily="18" charset="0"/>
              </a:rPr>
              <a:t>III - Levar em consideração o escopo de trabalho dos órgãos de controle interno e externo, quando apropriado, a fim de otimizar a atuação da Auditoria Interna;</a:t>
            </a:r>
          </a:p>
          <a:p>
            <a:pPr algn="just" eaLnBrk="1" hangingPunct="1"/>
            <a:endParaRPr lang="pt-BR" altLang="pt-BR" sz="2000" dirty="0">
              <a:latin typeface="Times New Roman" panose="02020603050405020304" pitchFamily="18" charset="0"/>
              <a:cs typeface="Times New Roman" panose="02020603050405020304" pitchFamily="18" charset="0"/>
            </a:endParaRPr>
          </a:p>
          <a:p>
            <a:pPr algn="just" eaLnBrk="1" hangingPunct="1"/>
            <a:r>
              <a:rPr lang="pt-BR" altLang="pt-BR" sz="2000" dirty="0">
                <a:latin typeface="Times New Roman" panose="02020603050405020304" pitchFamily="18" charset="0"/>
                <a:cs typeface="Times New Roman" panose="02020603050405020304" pitchFamily="18" charset="0"/>
              </a:rPr>
              <a:t>IV - Alocar recursos, estabelecer periodicidade, selecionar assuntos e objetos, determinar o escopo do trabalho e aplicar as técnicas exigidas para a consecução dos objetivos de auditoria;</a:t>
            </a:r>
          </a:p>
          <a:p>
            <a:pPr algn="just" eaLnBrk="1" hangingPunct="1"/>
            <a:endParaRPr lang="pt-BR" altLang="pt-BR" sz="2000" dirty="0">
              <a:latin typeface="Times New Roman" panose="02020603050405020304" pitchFamily="18" charset="0"/>
              <a:cs typeface="Times New Roman" panose="02020603050405020304" pitchFamily="18" charset="0"/>
            </a:endParaRPr>
          </a:p>
          <a:p>
            <a:pPr algn="just" eaLnBrk="1" hangingPunct="1"/>
            <a:r>
              <a:rPr lang="pt-BR" altLang="pt-BR" sz="2000" dirty="0">
                <a:latin typeface="Times New Roman" panose="02020603050405020304" pitchFamily="18" charset="0"/>
                <a:cs typeface="Times New Roman" panose="02020603050405020304" pitchFamily="18" charset="0"/>
              </a:rPr>
              <a:t>V - Ter livre acesso ao Conselho Universitário *;  </a:t>
            </a:r>
          </a:p>
          <a:p>
            <a:pPr algn="just" eaLnBrk="1" hangingPunct="1"/>
            <a:endParaRPr lang="pt-BR" altLang="pt-BR" sz="2000" dirty="0">
              <a:latin typeface="Times New Roman" panose="02020603050405020304" pitchFamily="18" charset="0"/>
              <a:cs typeface="Times New Roman" panose="02020603050405020304" pitchFamily="18" charset="0"/>
            </a:endParaRPr>
          </a:p>
          <a:p>
            <a:pPr algn="just" eaLnBrk="1" hangingPunct="1"/>
            <a:r>
              <a:rPr lang="pt-BR" altLang="pt-BR" sz="2000" dirty="0">
                <a:latin typeface="Times New Roman" panose="02020603050405020304" pitchFamily="18" charset="0"/>
                <a:cs typeface="Times New Roman" panose="02020603050405020304" pitchFamily="18" charset="0"/>
              </a:rPr>
              <a:t>VI - Prover serviços de consultoria à administração quando considerá-los apropriados.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F789F93A-0235-20AB-80E6-72650255D741}"/>
              </a:ext>
            </a:extLst>
          </p:cNvPr>
          <p:cNvSpPr txBox="1"/>
          <p:nvPr/>
        </p:nvSpPr>
        <p:spPr>
          <a:xfrm>
            <a:off x="539553" y="1557338"/>
            <a:ext cx="7920236" cy="4360104"/>
          </a:xfrm>
          <a:prstGeom prst="rect">
            <a:avLst/>
          </a:prstGeom>
          <a:noFill/>
        </p:spPr>
        <p:txBody>
          <a:bodyPr wrap="square">
            <a:spAutoFit/>
          </a:bodyPr>
          <a:lstStyle/>
          <a:p>
            <a:pPr algn="just">
              <a:lnSpc>
                <a:spcPct val="150000"/>
              </a:lnSpc>
              <a:defRPr/>
            </a:pPr>
            <a:r>
              <a:rPr lang="pt-BR" sz="3200" dirty="0">
                <a:latin typeface="+mn-lt"/>
              </a:rPr>
              <a:t>*</a:t>
            </a:r>
            <a:r>
              <a:rPr lang="pt-BR" dirty="0">
                <a:latin typeface="+mn-lt"/>
              </a:rPr>
              <a:t> </a:t>
            </a:r>
            <a:r>
              <a:rPr lang="pt-BR" sz="2600" dirty="0">
                <a:latin typeface="Times New Roman" pitchFamily="18" charset="0"/>
                <a:cs typeface="Times New Roman" pitchFamily="18" charset="0"/>
              </a:rPr>
              <a:t>Conforme o Regimento Geral da UFRRJ, em seu art. 39, modificado pela Deliberação nº 20, de 29 de abril de 2015: “São convidados à participação em todas as reuniões de colegiados da Universidade, com direito a voz, sem direito a voto: f) um representante da Auditoria Interna da UFRRJ, nas reuniões do CONSU, do CEPE e do  CONCUR.</a:t>
            </a:r>
          </a:p>
        </p:txBody>
      </p:sp>
      <p:sp>
        <p:nvSpPr>
          <p:cNvPr id="2" name="CaixaDeTexto 1">
            <a:extLst>
              <a:ext uri="{FF2B5EF4-FFF2-40B4-BE49-F238E27FC236}">
                <a16:creationId xmlns:a16="http://schemas.microsoft.com/office/drawing/2014/main" id="{66304A03-3D7E-C827-898E-E2B48B7B9A4E}"/>
              </a:ext>
            </a:extLst>
          </p:cNvPr>
          <p:cNvSpPr txBox="1"/>
          <p:nvPr/>
        </p:nvSpPr>
        <p:spPr>
          <a:xfrm>
            <a:off x="755576" y="764704"/>
            <a:ext cx="7128792" cy="523220"/>
          </a:xfrm>
          <a:prstGeom prst="rect">
            <a:avLst/>
          </a:prstGeom>
          <a:noFill/>
        </p:spPr>
        <p:txBody>
          <a:bodyPr wrap="square" rtlCol="0">
            <a:spAutoFit/>
          </a:bodyPr>
          <a:lstStyle/>
          <a:p>
            <a:r>
              <a:rPr lang="pt-BR" altLang="pt-BR" sz="2800" dirty="0">
                <a:latin typeface="Times New Roman" panose="02020603050405020304" pitchFamily="18" charset="0"/>
                <a:cs typeface="Times New Roman" panose="02020603050405020304" pitchFamily="18" charset="0"/>
              </a:rPr>
              <a:t>V - Ter livre acesso ao Conselho Universitário</a:t>
            </a:r>
            <a:endParaRPr lang="pt-BR"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aixaDeTexto 2">
            <a:extLst>
              <a:ext uri="{FF2B5EF4-FFF2-40B4-BE49-F238E27FC236}">
                <a16:creationId xmlns:a16="http://schemas.microsoft.com/office/drawing/2014/main" id="{ABDE8378-9815-DE87-5464-5D1FCC1A8DA1}"/>
              </a:ext>
            </a:extLst>
          </p:cNvPr>
          <p:cNvSpPr txBox="1">
            <a:spLocks noChangeArrowheads="1"/>
          </p:cNvSpPr>
          <p:nvPr/>
        </p:nvSpPr>
        <p:spPr bwMode="auto">
          <a:xfrm>
            <a:off x="785813" y="500063"/>
            <a:ext cx="757237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lvl="2" algn="ctr" eaLnBrk="1" hangingPunct="1"/>
            <a:r>
              <a:rPr lang="pt-BR" altLang="pt-BR" sz="3200" b="1" dirty="0">
                <a:latin typeface="Times New Roman" panose="02020603050405020304" pitchFamily="18" charset="0"/>
                <a:cs typeface="Times New Roman" panose="02020603050405020304" pitchFamily="18" charset="0"/>
              </a:rPr>
              <a:t> Auditoria Interna da UFRRJ</a:t>
            </a:r>
          </a:p>
          <a:p>
            <a:pPr marL="0" lvl="2" algn="ctr" eaLnBrk="1" hangingPunct="1"/>
            <a:r>
              <a:rPr lang="pt-BR" altLang="pt-BR" sz="3200" b="1" dirty="0">
                <a:latin typeface="Times New Roman" panose="02020603050405020304" pitchFamily="18" charset="0"/>
                <a:cs typeface="Times New Roman" panose="02020603050405020304" pitchFamily="18" charset="0"/>
              </a:rPr>
              <a:t>Atividades:</a:t>
            </a:r>
            <a:endParaRPr lang="pt-BR" altLang="pt-BR" sz="3200" dirty="0">
              <a:latin typeface="Times New Roman" panose="02020603050405020304" pitchFamily="18" charset="0"/>
              <a:cs typeface="Times New Roman" panose="02020603050405020304" pitchFamily="18" charset="0"/>
            </a:endParaRPr>
          </a:p>
        </p:txBody>
      </p:sp>
      <p:sp>
        <p:nvSpPr>
          <p:cNvPr id="17411" name="CaixaDeTexto 3">
            <a:extLst>
              <a:ext uri="{FF2B5EF4-FFF2-40B4-BE49-F238E27FC236}">
                <a16:creationId xmlns:a16="http://schemas.microsoft.com/office/drawing/2014/main" id="{3F8E217C-526A-E843-B613-F7878A3EBEDB}"/>
              </a:ext>
            </a:extLst>
          </p:cNvPr>
          <p:cNvSpPr txBox="1">
            <a:spLocks noChangeArrowheads="1"/>
          </p:cNvSpPr>
          <p:nvPr/>
        </p:nvSpPr>
        <p:spPr bwMode="auto">
          <a:xfrm>
            <a:off x="683568" y="1844824"/>
            <a:ext cx="7715250"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pt-BR" altLang="pt-BR" sz="3600" dirty="0">
                <a:latin typeface="Times New Roman" panose="02020603050405020304" pitchFamily="18" charset="0"/>
                <a:cs typeface="Times New Roman" panose="02020603050405020304" pitchFamily="18" charset="0"/>
              </a:rPr>
              <a:t>As atividades dessa auditoria são pautadas em ações devidamente planejadas e que fazem parte do Plano Anual de Auditoria Interna (PAINT), que define e estabelece os seguintes contextos:</a:t>
            </a:r>
          </a:p>
          <a:p>
            <a:pPr eaLnBrk="1" hangingPunct="1"/>
            <a:endParaRPr lang="pt-BR" altLang="pt-BR" dirty="0">
              <a:latin typeface="Lucida Sans Unicode" panose="020B0602030504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60" name="CaixaDeTexto 1">
            <a:extLst>
              <a:ext uri="{FF2B5EF4-FFF2-40B4-BE49-F238E27FC236}">
                <a16:creationId xmlns:a16="http://schemas.microsoft.com/office/drawing/2014/main" id="{9BC328CE-EDB4-F185-101A-6B18EFC582DE}"/>
              </a:ext>
            </a:extLst>
          </p:cNvPr>
          <p:cNvGraphicFramePr/>
          <p:nvPr>
            <p:extLst>
              <p:ext uri="{D42A27DB-BD31-4B8C-83A1-F6EECF244321}">
                <p14:modId xmlns:p14="http://schemas.microsoft.com/office/powerpoint/2010/main" val="3262628561"/>
              </p:ext>
            </p:extLst>
          </p:nvPr>
        </p:nvGraphicFramePr>
        <p:xfrm>
          <a:off x="395288" y="764704"/>
          <a:ext cx="8429625" cy="56821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9489" name="Picture 19488">
            <a:extLst>
              <a:ext uri="{FF2B5EF4-FFF2-40B4-BE49-F238E27FC236}">
                <a16:creationId xmlns:a16="http://schemas.microsoft.com/office/drawing/2014/main" id="{5D2D844C-AB64-4A03-80BE-33212E61DD0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cstate="print">
            <a:extLst>
              <a:ext uri="{28A0092B-C50C-407E-A947-70E740481C1C}">
                <a14:useLocalDpi xmlns:a14="http://schemas.microsoft.com/office/drawing/2010/main" val="0"/>
              </a:ext>
            </a:extLst>
          </a:blip>
          <a:srcRect l="3613"/>
          <a:stretch/>
        </p:blipFill>
        <p:spPr>
          <a:xfrm>
            <a:off x="0" y="2669685"/>
            <a:ext cx="3027759" cy="4188315"/>
          </a:xfrm>
          <a:prstGeom prst="rect">
            <a:avLst/>
          </a:prstGeom>
        </p:spPr>
      </p:pic>
      <p:pic>
        <p:nvPicPr>
          <p:cNvPr id="19491" name="Picture 19490">
            <a:extLst>
              <a:ext uri="{FF2B5EF4-FFF2-40B4-BE49-F238E27FC236}">
                <a16:creationId xmlns:a16="http://schemas.microsoft.com/office/drawing/2014/main" id="{CAAD0E9B-89C2-4268-98B4-BA7BFFF2C70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cstate="print">
            <a:extLst>
              <a:ext uri="{28A0092B-C50C-407E-A947-70E740481C1C}">
                <a14:useLocalDpi xmlns:a14="http://schemas.microsoft.com/office/drawing/2010/main" val="0"/>
              </a:ext>
            </a:extLst>
          </a:blip>
          <a:srcRect l="35640"/>
          <a:stretch/>
        </p:blipFill>
        <p:spPr>
          <a:xfrm>
            <a:off x="0" y="2892347"/>
            <a:ext cx="1141809" cy="2365453"/>
          </a:xfrm>
          <a:prstGeom prst="rect">
            <a:avLst/>
          </a:prstGeom>
        </p:spPr>
      </p:pic>
      <p:sp>
        <p:nvSpPr>
          <p:cNvPr id="19493" name="Oval 19492">
            <a:extLst>
              <a:ext uri="{FF2B5EF4-FFF2-40B4-BE49-F238E27FC236}">
                <a16:creationId xmlns:a16="http://schemas.microsoft.com/office/drawing/2014/main" id="{1653AB08-C531-42A8-AA8D-C2ABAE87CC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56759" y="1676400"/>
            <a:ext cx="211455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9495" name="Picture 19494">
            <a:extLst>
              <a:ext uri="{FF2B5EF4-FFF2-40B4-BE49-F238E27FC236}">
                <a16:creationId xmlns:a16="http://schemas.microsoft.com/office/drawing/2014/main" id="{72E47EEC-33C8-4EC3-8BFC-BB02B4171FD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cstate="print">
            <a:extLst>
              <a:ext uri="{28A0092B-C50C-407E-A947-70E740481C1C}">
                <a14:useLocalDpi xmlns:a14="http://schemas.microsoft.com/office/drawing/2010/main" val="0"/>
              </a:ext>
            </a:extLst>
          </a:blip>
          <a:srcRect t="28813"/>
          <a:stretch/>
        </p:blipFill>
        <p:spPr>
          <a:xfrm>
            <a:off x="5999559" y="0"/>
            <a:ext cx="1202540" cy="1141407"/>
          </a:xfrm>
          <a:prstGeom prst="rect">
            <a:avLst/>
          </a:prstGeom>
        </p:spPr>
      </p:pic>
      <p:pic>
        <p:nvPicPr>
          <p:cNvPr id="19497" name="Picture 19496">
            <a:extLst>
              <a:ext uri="{FF2B5EF4-FFF2-40B4-BE49-F238E27FC236}">
                <a16:creationId xmlns:a16="http://schemas.microsoft.com/office/drawing/2014/main" id="{A8BC9CC6-50D5-4C61-9EDE-315A1B5F14E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cstate="print">
            <a:extLst>
              <a:ext uri="{28A0092B-C50C-407E-A947-70E740481C1C}">
                <a14:useLocalDpi xmlns:a14="http://schemas.microsoft.com/office/drawing/2010/main" val="0"/>
              </a:ext>
            </a:extLst>
          </a:blip>
          <a:srcRect b="23320"/>
          <a:stretch/>
        </p:blipFill>
        <p:spPr>
          <a:xfrm>
            <a:off x="6456759" y="6096000"/>
            <a:ext cx="745300" cy="762000"/>
          </a:xfrm>
          <a:prstGeom prst="rect">
            <a:avLst/>
          </a:prstGeom>
        </p:spPr>
      </p:pic>
      <p:sp>
        <p:nvSpPr>
          <p:cNvPr id="19499" name="Rectangle 19498">
            <a:extLst>
              <a:ext uri="{FF2B5EF4-FFF2-40B4-BE49-F238E27FC236}">
                <a16:creationId xmlns:a16="http://schemas.microsoft.com/office/drawing/2014/main" id="{CED2641B-4430-4CF4-89AB-3FADDD630F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9501" name="Rectangle 19500">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9503" name="Rectangle 19502">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9505"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9507" name="Freeform: Shape 19506">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19458" name="Retângulo 1">
            <a:extLst>
              <a:ext uri="{FF2B5EF4-FFF2-40B4-BE49-F238E27FC236}">
                <a16:creationId xmlns:a16="http://schemas.microsoft.com/office/drawing/2014/main" id="{FB0092A0-7248-3986-8692-435FD7E06C57}"/>
              </a:ext>
            </a:extLst>
          </p:cNvPr>
          <p:cNvSpPr>
            <a:spLocks noChangeArrowheads="1"/>
          </p:cNvSpPr>
          <p:nvPr/>
        </p:nvSpPr>
        <p:spPr bwMode="auto">
          <a:xfrm>
            <a:off x="1043608" y="116632"/>
            <a:ext cx="6710641" cy="52801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fontScale="92500" lnSpcReduction="10000"/>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0" algn="ctr" eaLnBrk="1" hangingPunct="1">
              <a:spcBef>
                <a:spcPct val="0"/>
              </a:spcBef>
              <a:spcAft>
                <a:spcPts val="600"/>
              </a:spcAft>
            </a:pPr>
            <a:r>
              <a:rPr lang="en-US" sz="3200" b="1" dirty="0">
                <a:solidFill>
                  <a:srgbClr val="FFFFFF"/>
                </a:solidFill>
                <a:latin typeface="Times New Roman" panose="02020603050405020304" pitchFamily="18" charset="0"/>
                <a:ea typeface="+mj-ea"/>
                <a:cs typeface="Times New Roman" panose="02020603050405020304" pitchFamily="18" charset="0"/>
              </a:rPr>
              <a:t>OBJETIVOS DO PAINT</a:t>
            </a:r>
          </a:p>
        </p:txBody>
      </p:sp>
      <p:sp>
        <p:nvSpPr>
          <p:cNvPr id="19459" name="Retângulo 2">
            <a:extLst>
              <a:ext uri="{FF2B5EF4-FFF2-40B4-BE49-F238E27FC236}">
                <a16:creationId xmlns:a16="http://schemas.microsoft.com/office/drawing/2014/main" id="{7906FA35-B057-C469-737A-B89AA2CE6F6B}"/>
              </a:ext>
            </a:extLst>
          </p:cNvPr>
          <p:cNvSpPr>
            <a:spLocks noChangeArrowheads="1"/>
          </p:cNvSpPr>
          <p:nvPr/>
        </p:nvSpPr>
        <p:spPr bwMode="auto">
          <a:xfrm>
            <a:off x="323528" y="692696"/>
            <a:ext cx="8568952" cy="57606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rm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buClr>
                <a:schemeClr val="accent1"/>
              </a:buClr>
              <a:buSzPct val="80000"/>
            </a:pPr>
            <a:r>
              <a:rPr lang="en-US" altLang="pt-BR" sz="2300" dirty="0">
                <a:solidFill>
                  <a:schemeClr val="bg1"/>
                </a:solidFill>
                <a:latin typeface="Times New Roman" panose="02020603050405020304" pitchFamily="18" charset="0"/>
                <a:ea typeface="+mj-ea"/>
                <a:cs typeface="Times New Roman" panose="02020603050405020304" pitchFamily="18" charset="0"/>
              </a:rPr>
              <a:t>O desenvolvimento dos trabalhos previstos no PAINT visa a auditoria preventiva, ou seja, orientar a execução das atividades desempenhadas pelos Órgãos e Departamentos desta Universidade de acordo com as normas legais,</a:t>
            </a:r>
            <a:r>
              <a:rPr lang="en-US" altLang="pt-BR" sz="2300" dirty="0">
                <a:latin typeface="Times New Roman" panose="02020603050405020304" pitchFamily="18" charset="0"/>
                <a:ea typeface="+mj-ea"/>
                <a:cs typeface="Times New Roman" panose="02020603050405020304" pitchFamily="18" charset="0"/>
              </a:rPr>
              <a:t> </a:t>
            </a:r>
            <a:r>
              <a:rPr lang="en-US" altLang="pt-BR" sz="2300" dirty="0">
                <a:solidFill>
                  <a:schemeClr val="bg1"/>
                </a:solidFill>
                <a:latin typeface="Times New Roman" panose="02020603050405020304" pitchFamily="18" charset="0"/>
                <a:ea typeface="+mj-ea"/>
                <a:cs typeface="Times New Roman" panose="02020603050405020304" pitchFamily="18" charset="0"/>
              </a:rPr>
              <a:t>focando nas seguintes áreas: </a:t>
            </a:r>
          </a:p>
          <a:p>
            <a:pPr eaLnBrk="1" hangingPunct="1">
              <a:lnSpc>
                <a:spcPct val="150000"/>
              </a:lnSpc>
              <a:spcBef>
                <a:spcPts val="1000"/>
              </a:spcBef>
              <a:buClr>
                <a:schemeClr val="accent1"/>
              </a:buClr>
              <a:buSzPct val="80000"/>
              <a:buFont typeface="Wingdings 3" charset="2"/>
              <a:buChar char=""/>
            </a:pPr>
            <a:r>
              <a:rPr lang="en-US" altLang="pt-BR" sz="2400" dirty="0">
                <a:latin typeface="Times New Roman" panose="02020603050405020304" pitchFamily="18" charset="0"/>
                <a:ea typeface="+mj-ea"/>
                <a:cs typeface="Times New Roman" panose="02020603050405020304" pitchFamily="18" charset="0"/>
              </a:rPr>
              <a:t> </a:t>
            </a:r>
            <a:r>
              <a:rPr lang="en-US" altLang="pt-BR" sz="2100" dirty="0">
                <a:latin typeface="Times New Roman" panose="02020603050405020304" pitchFamily="18" charset="0"/>
                <a:ea typeface="+mj-ea"/>
                <a:cs typeface="Times New Roman" panose="02020603050405020304" pitchFamily="18" charset="0"/>
              </a:rPr>
              <a:t>Gestão Financeira, </a:t>
            </a:r>
          </a:p>
          <a:p>
            <a:pPr eaLnBrk="1" hangingPunct="1">
              <a:lnSpc>
                <a:spcPct val="150000"/>
              </a:lnSpc>
              <a:spcBef>
                <a:spcPts val="1000"/>
              </a:spcBef>
              <a:buClr>
                <a:schemeClr val="accent1"/>
              </a:buClr>
              <a:buSzPct val="80000"/>
              <a:buFont typeface="Wingdings 3" charset="2"/>
              <a:buChar char=""/>
            </a:pPr>
            <a:r>
              <a:rPr lang="en-US" altLang="pt-BR" sz="2100" dirty="0">
                <a:latin typeface="Times New Roman" panose="02020603050405020304" pitchFamily="18" charset="0"/>
                <a:ea typeface="+mj-ea"/>
                <a:cs typeface="Times New Roman" panose="02020603050405020304" pitchFamily="18" charset="0"/>
              </a:rPr>
              <a:t> Gestão Orçamentária, </a:t>
            </a:r>
          </a:p>
          <a:p>
            <a:pPr eaLnBrk="1" hangingPunct="1">
              <a:lnSpc>
                <a:spcPct val="150000"/>
              </a:lnSpc>
              <a:spcBef>
                <a:spcPts val="1000"/>
              </a:spcBef>
              <a:buClr>
                <a:schemeClr val="accent1"/>
              </a:buClr>
              <a:buSzPct val="80000"/>
              <a:buFont typeface="Wingdings 3" charset="2"/>
              <a:buChar char=""/>
            </a:pPr>
            <a:r>
              <a:rPr lang="en-US" altLang="pt-BR" sz="2100" dirty="0">
                <a:latin typeface="Times New Roman" panose="02020603050405020304" pitchFamily="18" charset="0"/>
                <a:ea typeface="+mj-ea"/>
                <a:cs typeface="Times New Roman" panose="02020603050405020304" pitchFamily="18" charset="0"/>
              </a:rPr>
              <a:t>Gestão Patrimonial,</a:t>
            </a:r>
          </a:p>
          <a:p>
            <a:pPr eaLnBrk="1" hangingPunct="1">
              <a:lnSpc>
                <a:spcPct val="150000"/>
              </a:lnSpc>
              <a:spcBef>
                <a:spcPts val="1000"/>
              </a:spcBef>
              <a:buClr>
                <a:schemeClr val="accent1"/>
              </a:buClr>
              <a:buSzPct val="80000"/>
              <a:buFont typeface="Wingdings 3" charset="2"/>
              <a:buChar char=""/>
            </a:pPr>
            <a:r>
              <a:rPr lang="en-US" altLang="pt-BR" sz="2100" dirty="0">
                <a:latin typeface="Times New Roman" panose="02020603050405020304" pitchFamily="18" charset="0"/>
                <a:ea typeface="+mj-ea"/>
                <a:cs typeface="Times New Roman" panose="02020603050405020304" pitchFamily="18" charset="0"/>
              </a:rPr>
              <a:t> Gestão de Suprimento de Bens e Serviços, </a:t>
            </a:r>
          </a:p>
          <a:p>
            <a:pPr eaLnBrk="1" hangingPunct="1">
              <a:lnSpc>
                <a:spcPct val="150000"/>
              </a:lnSpc>
              <a:spcBef>
                <a:spcPts val="1000"/>
              </a:spcBef>
              <a:buClr>
                <a:schemeClr val="accent1"/>
              </a:buClr>
              <a:buSzPct val="80000"/>
              <a:buFont typeface="Wingdings 3" charset="2"/>
              <a:buChar char=""/>
            </a:pPr>
            <a:r>
              <a:rPr lang="en-US" altLang="pt-BR" sz="2100" dirty="0">
                <a:latin typeface="Times New Roman" panose="02020603050405020304" pitchFamily="18" charset="0"/>
                <a:ea typeface="+mj-ea"/>
                <a:cs typeface="Times New Roman" panose="02020603050405020304" pitchFamily="18" charset="0"/>
              </a:rPr>
              <a:t> Gestão Operacional e </a:t>
            </a:r>
          </a:p>
          <a:p>
            <a:pPr eaLnBrk="1" hangingPunct="1">
              <a:lnSpc>
                <a:spcPct val="150000"/>
              </a:lnSpc>
              <a:spcBef>
                <a:spcPts val="1000"/>
              </a:spcBef>
              <a:buClr>
                <a:schemeClr val="accent1"/>
              </a:buClr>
              <a:buSzPct val="80000"/>
              <a:buFont typeface="Wingdings 3" charset="2"/>
              <a:buChar char=""/>
            </a:pPr>
            <a:r>
              <a:rPr lang="en-US" altLang="pt-BR" sz="2100" dirty="0">
                <a:latin typeface="Times New Roman" panose="02020603050405020304" pitchFamily="18" charset="0"/>
                <a:ea typeface="+mj-ea"/>
                <a:cs typeface="Times New Roman" panose="02020603050405020304" pitchFamily="18" charset="0"/>
              </a:rPr>
              <a:t> Gestão de Pessoas</a:t>
            </a:r>
            <a:r>
              <a:rPr lang="en-US" altLang="pt-BR" sz="2100" dirty="0">
                <a:latin typeface="+mj-lt"/>
                <a:ea typeface="+mj-ea"/>
                <a:cs typeface="+mj-cs"/>
              </a:rPr>
              <a:t>. </a:t>
            </a:r>
          </a:p>
        </p:txBody>
      </p:sp>
    </p:spTree>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tângulo 1">
            <a:extLst>
              <a:ext uri="{FF2B5EF4-FFF2-40B4-BE49-F238E27FC236}">
                <a16:creationId xmlns:a16="http://schemas.microsoft.com/office/drawing/2014/main" id="{7554A6B0-DBA5-8D99-B2B7-7ECEDC3568B4}"/>
              </a:ext>
            </a:extLst>
          </p:cNvPr>
          <p:cNvSpPr>
            <a:spLocks noChangeArrowheads="1"/>
          </p:cNvSpPr>
          <p:nvPr/>
        </p:nvSpPr>
        <p:spPr bwMode="auto">
          <a:xfrm>
            <a:off x="611560" y="382893"/>
            <a:ext cx="7561262"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pt-BR" altLang="pt-BR" sz="2800" b="1" dirty="0">
                <a:latin typeface="Times New Roman" panose="02020603050405020304" pitchFamily="18" charset="0"/>
                <a:cs typeface="Times New Roman" panose="02020603050405020304" pitchFamily="18" charset="0"/>
              </a:rPr>
              <a:t>METODOLOGIA DE DEFINIÇÃO </a:t>
            </a:r>
          </a:p>
          <a:p>
            <a:pPr algn="ctr" eaLnBrk="1" hangingPunct="1"/>
            <a:r>
              <a:rPr lang="pt-BR" altLang="pt-BR" sz="2800" b="1" dirty="0">
                <a:latin typeface="Times New Roman" panose="02020603050405020304" pitchFamily="18" charset="0"/>
                <a:cs typeface="Times New Roman" panose="02020603050405020304" pitchFamily="18" charset="0"/>
              </a:rPr>
              <a:t>DAS AÇÕES</a:t>
            </a:r>
          </a:p>
        </p:txBody>
      </p:sp>
      <p:sp>
        <p:nvSpPr>
          <p:cNvPr id="20483" name="Retângulo 2">
            <a:extLst>
              <a:ext uri="{FF2B5EF4-FFF2-40B4-BE49-F238E27FC236}">
                <a16:creationId xmlns:a16="http://schemas.microsoft.com/office/drawing/2014/main" id="{66E98323-B360-E4C7-377F-E2D910EE4DAD}"/>
              </a:ext>
            </a:extLst>
          </p:cNvPr>
          <p:cNvSpPr>
            <a:spLocks noChangeArrowheads="1"/>
          </p:cNvSpPr>
          <p:nvPr/>
        </p:nvSpPr>
        <p:spPr bwMode="auto">
          <a:xfrm>
            <a:off x="504031" y="1336980"/>
            <a:ext cx="8135937" cy="3903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150000"/>
              </a:lnSpc>
            </a:pPr>
            <a:r>
              <a:rPr lang="pt-BR" altLang="pt-BR" sz="2400" dirty="0">
                <a:latin typeface="Times New Roman" panose="02020603050405020304" pitchFamily="18" charset="0"/>
                <a:cs typeface="Times New Roman" panose="02020603050405020304" pitchFamily="18" charset="0"/>
              </a:rPr>
              <a:t>Para a elaboração do Plano Anual de Atividades, conforme a Instrução Normativa nº 05 de agosto de 2021-  CGU que d</a:t>
            </a:r>
            <a:r>
              <a:rPr lang="pt-BR" sz="2400" b="0" i="0" dirty="0">
                <a:effectLst/>
                <a:latin typeface="Times New Roman" panose="02020603050405020304" pitchFamily="18" charset="0"/>
                <a:cs typeface="Times New Roman" panose="02020603050405020304" pitchFamily="18" charset="0"/>
              </a:rPr>
              <a:t>ispõe sobre o Plano Anual de Auditoria Interna (Paint), sobre o Relatório Anual de Atividades de Auditoria Interna (Raint) e sobre o parecer </a:t>
            </a:r>
            <a:r>
              <a:rPr lang="pt-BR" sz="2400" dirty="0">
                <a:latin typeface="Times New Roman" panose="02020603050405020304" pitchFamily="18" charset="0"/>
                <a:cs typeface="Times New Roman" panose="02020603050405020304" pitchFamily="18" charset="0"/>
              </a:rPr>
              <a:t>da </a:t>
            </a:r>
            <a:r>
              <a:rPr lang="pt-BR" sz="2400" b="0" i="0" dirty="0">
                <a:effectLst/>
                <a:latin typeface="Times New Roman" panose="02020603050405020304" pitchFamily="18" charset="0"/>
                <a:cs typeface="Times New Roman" panose="02020603050405020304" pitchFamily="18" charset="0"/>
              </a:rPr>
              <a:t>prestação de contas da entidade das unidades de Auditoria Interna Governamental,</a:t>
            </a:r>
            <a:r>
              <a:rPr lang="pt-BR" altLang="pt-BR" sz="2400" dirty="0">
                <a:latin typeface="Times New Roman" panose="02020603050405020304" pitchFamily="18" charset="0"/>
                <a:cs typeface="Times New Roman" panose="02020603050405020304" pitchFamily="18" charset="0"/>
              </a:rPr>
              <a:t> à Auditoria Interna da UFRRJ deve considerar:</a:t>
            </a:r>
          </a:p>
        </p:txBody>
      </p:sp>
    </p:spTree>
    <p:extLst>
      <p:ext uri="{BB962C8B-B14F-4D97-AF65-F5344CB8AC3E}">
        <p14:creationId xmlns:p14="http://schemas.microsoft.com/office/powerpoint/2010/main" val="968416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duotone>
              <a:schemeClr val="bg2">
                <a:shade val="62000"/>
                <a:hueMod val="108000"/>
                <a:satMod val="164000"/>
                <a:lumMod val="69000"/>
              </a:schemeClr>
              <a:schemeClr val="bg2">
                <a:tint val="96000"/>
                <a:hueMod val="90000"/>
                <a:satMod val="130000"/>
                <a:lumMod val="134000"/>
              </a:schemeClr>
            </a:duotone>
          </a:blip>
          <a:stretch/>
        </a:blipFill>
        <a:effectLst/>
      </p:bgPr>
    </p:bg>
    <p:spTree>
      <p:nvGrpSpPr>
        <p:cNvPr id="1" name=""/>
        <p:cNvGrpSpPr/>
        <p:nvPr/>
      </p:nvGrpSpPr>
      <p:grpSpPr>
        <a:xfrm>
          <a:off x="0" y="0"/>
          <a:ext cx="0" cy="0"/>
          <a:chOff x="0" y="0"/>
          <a:chExt cx="0" cy="0"/>
        </a:xfrm>
      </p:grpSpPr>
      <p:pic>
        <p:nvPicPr>
          <p:cNvPr id="8290" name="Picture 8289">
            <a:extLst>
              <a:ext uri="{FF2B5EF4-FFF2-40B4-BE49-F238E27FC236}">
                <a16:creationId xmlns:a16="http://schemas.microsoft.com/office/drawing/2014/main" id="{7594FC8B-8CD2-407F-94F1-9C71F5AEC2B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cstate="print">
            <a:extLst>
              <a:ext uri="{28A0092B-C50C-407E-A947-70E740481C1C}">
                <a14:useLocalDpi xmlns:a14="http://schemas.microsoft.com/office/drawing/2010/main" val="0"/>
              </a:ext>
            </a:extLst>
          </a:blip>
          <a:srcRect l="3613"/>
          <a:stretch/>
        </p:blipFill>
        <p:spPr>
          <a:xfrm>
            <a:off x="0" y="2669685"/>
            <a:ext cx="3027759" cy="4188315"/>
          </a:xfrm>
          <a:prstGeom prst="rect">
            <a:avLst/>
          </a:prstGeom>
        </p:spPr>
      </p:pic>
      <p:pic>
        <p:nvPicPr>
          <p:cNvPr id="8292" name="Picture 8291">
            <a:extLst>
              <a:ext uri="{FF2B5EF4-FFF2-40B4-BE49-F238E27FC236}">
                <a16:creationId xmlns:a16="http://schemas.microsoft.com/office/drawing/2014/main" id="{DBABC971-8D40-4A4F-AC60-28B9172789B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cstate="print">
            <a:extLst>
              <a:ext uri="{28A0092B-C50C-407E-A947-70E740481C1C}">
                <a14:useLocalDpi xmlns:a14="http://schemas.microsoft.com/office/drawing/2010/main" val="0"/>
              </a:ext>
            </a:extLst>
          </a:blip>
          <a:srcRect l="35640"/>
          <a:stretch/>
        </p:blipFill>
        <p:spPr>
          <a:xfrm>
            <a:off x="0" y="2892347"/>
            <a:ext cx="1141809" cy="2365453"/>
          </a:xfrm>
          <a:prstGeom prst="rect">
            <a:avLst/>
          </a:prstGeom>
        </p:spPr>
      </p:pic>
      <p:sp>
        <p:nvSpPr>
          <p:cNvPr id="8294" name="Oval 8293">
            <a:extLst>
              <a:ext uri="{FF2B5EF4-FFF2-40B4-BE49-F238E27FC236}">
                <a16:creationId xmlns:a16="http://schemas.microsoft.com/office/drawing/2014/main" id="{B9C04DC5-313B-4FE4-B868-5672A37641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56759" y="1676400"/>
            <a:ext cx="211455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8296" name="Picture 8295">
            <a:extLst>
              <a:ext uri="{FF2B5EF4-FFF2-40B4-BE49-F238E27FC236}">
                <a16:creationId xmlns:a16="http://schemas.microsoft.com/office/drawing/2014/main" id="{791AE23E-90C9-4963-96E2-8DADBFC3BC0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cstate="print">
            <a:extLst>
              <a:ext uri="{28A0092B-C50C-407E-A947-70E740481C1C}">
                <a14:useLocalDpi xmlns:a14="http://schemas.microsoft.com/office/drawing/2010/main" val="0"/>
              </a:ext>
            </a:extLst>
          </a:blip>
          <a:srcRect t="28813"/>
          <a:stretch/>
        </p:blipFill>
        <p:spPr>
          <a:xfrm>
            <a:off x="5999559" y="0"/>
            <a:ext cx="1202540" cy="1141407"/>
          </a:xfrm>
          <a:prstGeom prst="rect">
            <a:avLst/>
          </a:prstGeom>
        </p:spPr>
      </p:pic>
      <p:pic>
        <p:nvPicPr>
          <p:cNvPr id="8298" name="Picture 8297">
            <a:extLst>
              <a:ext uri="{FF2B5EF4-FFF2-40B4-BE49-F238E27FC236}">
                <a16:creationId xmlns:a16="http://schemas.microsoft.com/office/drawing/2014/main" id="{C5F93E90-4379-4AAC-B021-E5FA6D974AE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cstate="print">
            <a:extLst>
              <a:ext uri="{28A0092B-C50C-407E-A947-70E740481C1C}">
                <a14:useLocalDpi xmlns:a14="http://schemas.microsoft.com/office/drawing/2010/main" val="0"/>
              </a:ext>
            </a:extLst>
          </a:blip>
          <a:srcRect b="23320"/>
          <a:stretch/>
        </p:blipFill>
        <p:spPr>
          <a:xfrm>
            <a:off x="6456759" y="6096000"/>
            <a:ext cx="745300" cy="762000"/>
          </a:xfrm>
          <a:prstGeom prst="rect">
            <a:avLst/>
          </a:prstGeom>
        </p:spPr>
      </p:pic>
      <p:sp>
        <p:nvSpPr>
          <p:cNvPr id="8300" name="Rectangle 8299">
            <a:extLst>
              <a:ext uri="{FF2B5EF4-FFF2-40B4-BE49-F238E27FC236}">
                <a16:creationId xmlns:a16="http://schemas.microsoft.com/office/drawing/2014/main" id="{329FDD08-42D8-4AFF-90E5-5DAA5BC4CB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302" name="Freeform 7">
            <a:extLst>
              <a:ext uri="{FF2B5EF4-FFF2-40B4-BE49-F238E27FC236}">
                <a16:creationId xmlns:a16="http://schemas.microsoft.com/office/drawing/2014/main" id="{C807F40B-215E-4016-86B5-D8D5B7CF7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tx1">
              <a:alpha val="20000"/>
            </a:schemeClr>
          </a:solidFill>
          <a:ln>
            <a:noFill/>
          </a:ln>
        </p:spPr>
        <p:txBody>
          <a:bodyPr rtlCol="0" anchor="ctr"/>
          <a:lstStyle/>
          <a:p>
            <a:pPr algn="ctr"/>
            <a:endParaRPr lang="en-US">
              <a:solidFill>
                <a:schemeClr val="tx1"/>
              </a:solidFill>
            </a:endParaRPr>
          </a:p>
        </p:txBody>
      </p:sp>
      <p:sp>
        <p:nvSpPr>
          <p:cNvPr id="8194" name="CaixaDeTexto 1">
            <a:extLst>
              <a:ext uri="{FF2B5EF4-FFF2-40B4-BE49-F238E27FC236}">
                <a16:creationId xmlns:a16="http://schemas.microsoft.com/office/drawing/2014/main" id="{14EB5F88-CF10-2541-4B33-5D0395249332}"/>
              </a:ext>
            </a:extLst>
          </p:cNvPr>
          <p:cNvSpPr txBox="1">
            <a:spLocks noChangeArrowheads="1"/>
          </p:cNvSpPr>
          <p:nvPr/>
        </p:nvSpPr>
        <p:spPr bwMode="auto">
          <a:xfrm>
            <a:off x="486697" y="629267"/>
            <a:ext cx="6939116" cy="1016654"/>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t">
            <a:norm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spcBef>
                <a:spcPct val="0"/>
              </a:spcBef>
              <a:spcAft>
                <a:spcPts val="600"/>
              </a:spcAft>
            </a:pPr>
            <a:r>
              <a:rPr lang="en-US" altLang="pt-BR" sz="2900">
                <a:solidFill>
                  <a:schemeClr val="tx2"/>
                </a:solidFill>
                <a:latin typeface="+mj-lt"/>
                <a:ea typeface="+mj-ea"/>
                <a:cs typeface="+mj-cs"/>
              </a:rPr>
              <a:t>ESTRUTURA ORGANIZACIONAL DA AUDITORIA INTERNA</a:t>
            </a:r>
          </a:p>
          <a:p>
            <a:pPr eaLnBrk="1" hangingPunct="1">
              <a:lnSpc>
                <a:spcPct val="90000"/>
              </a:lnSpc>
              <a:spcBef>
                <a:spcPct val="0"/>
              </a:spcBef>
              <a:spcAft>
                <a:spcPts val="600"/>
              </a:spcAft>
            </a:pPr>
            <a:endParaRPr lang="en-US" altLang="pt-BR" sz="2900">
              <a:solidFill>
                <a:schemeClr val="tx2"/>
              </a:solidFill>
              <a:latin typeface="+mj-lt"/>
              <a:ea typeface="+mj-ea"/>
              <a:cs typeface="+mj-cs"/>
            </a:endParaRPr>
          </a:p>
        </p:txBody>
      </p:sp>
      <p:sp>
        <p:nvSpPr>
          <p:cNvPr id="8304" name="Rectangle 8303">
            <a:extLst>
              <a:ext uri="{FF2B5EF4-FFF2-40B4-BE49-F238E27FC236}">
                <a16:creationId xmlns:a16="http://schemas.microsoft.com/office/drawing/2014/main" id="{399666CB-33C7-4715-9945-0656084445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924298"/>
            <a:ext cx="9144313" cy="293370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06" name="Freeform 5">
            <a:extLst>
              <a:ext uri="{FF2B5EF4-FFF2-40B4-BE49-F238E27FC236}">
                <a16:creationId xmlns:a16="http://schemas.microsoft.com/office/drawing/2014/main" id="{AB134A2B-B40D-404D-89C2-5D5ED1106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762067"/>
            <a:ext cx="9143772" cy="2802467"/>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rgbClr val="FFFFFF"/>
          </a:solidFill>
          <a:ln>
            <a:noFill/>
          </a:ln>
        </p:spPr>
      </p:sp>
      <p:pic>
        <p:nvPicPr>
          <p:cNvPr id="8287" name="Graphic 8286" descr="Família">
            <a:extLst>
              <a:ext uri="{FF2B5EF4-FFF2-40B4-BE49-F238E27FC236}">
                <a16:creationId xmlns:a16="http://schemas.microsoft.com/office/drawing/2014/main" id="{EAC8C95E-9052-CA1E-F277-2278305DE043}"/>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90113" y="3099098"/>
            <a:ext cx="2560383" cy="2560383"/>
          </a:xfrm>
          <a:prstGeom prst="rect">
            <a:avLst/>
          </a:prstGeom>
          <a:effectLst/>
        </p:spPr>
      </p:pic>
      <p:sp>
        <p:nvSpPr>
          <p:cNvPr id="8260" name="CaixaDeTexto 2">
            <a:extLst>
              <a:ext uri="{FF2B5EF4-FFF2-40B4-BE49-F238E27FC236}">
                <a16:creationId xmlns:a16="http://schemas.microsoft.com/office/drawing/2014/main" id="{482F9FD9-193B-7EC8-EBA7-44199A4981DA}"/>
              </a:ext>
            </a:extLst>
          </p:cNvPr>
          <p:cNvSpPr txBox="1">
            <a:spLocks noChangeArrowheads="1"/>
          </p:cNvSpPr>
          <p:nvPr/>
        </p:nvSpPr>
        <p:spPr bwMode="auto">
          <a:xfrm>
            <a:off x="3292062" y="2548281"/>
            <a:ext cx="5365709" cy="4309719"/>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rmAutofit fontScale="25000" lnSpcReduction="20000"/>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spcBef>
                <a:spcPts val="1000"/>
              </a:spcBef>
              <a:buClr>
                <a:schemeClr val="accent1"/>
              </a:buClr>
              <a:buSzPct val="80000"/>
              <a:buFont typeface="Wingdings 3" charset="2"/>
              <a:buChar char=""/>
            </a:pPr>
            <a:endParaRPr lang="en-US" altLang="pt-BR" sz="500" dirty="0">
              <a:solidFill>
                <a:schemeClr val="bg1"/>
              </a:solidFill>
              <a:latin typeface="+mj-lt"/>
              <a:ea typeface="+mj-ea"/>
              <a:cs typeface="+mj-cs"/>
            </a:endParaRPr>
          </a:p>
          <a:p>
            <a:pPr eaLnBrk="1" hangingPunct="1">
              <a:lnSpc>
                <a:spcPct val="90000"/>
              </a:lnSpc>
              <a:spcBef>
                <a:spcPts val="1000"/>
              </a:spcBef>
              <a:buClr>
                <a:schemeClr val="accent1"/>
              </a:buClr>
              <a:buSzPct val="80000"/>
              <a:buFont typeface="Wingdings 3" charset="2"/>
              <a:buChar char=""/>
            </a:pPr>
            <a:endParaRPr lang="en-US" altLang="pt-BR" sz="500" dirty="0">
              <a:solidFill>
                <a:schemeClr val="bg1"/>
              </a:solidFill>
              <a:latin typeface="+mj-lt"/>
              <a:ea typeface="+mj-ea"/>
              <a:cs typeface="+mj-cs"/>
            </a:endParaRPr>
          </a:p>
          <a:p>
            <a:pPr algn="ctr" eaLnBrk="1" hangingPunct="1">
              <a:lnSpc>
                <a:spcPct val="90000"/>
              </a:lnSpc>
              <a:spcBef>
                <a:spcPts val="1000"/>
              </a:spcBef>
              <a:buClr>
                <a:schemeClr val="accent1"/>
              </a:buClr>
              <a:buSzPct val="80000"/>
              <a:buFont typeface="Wingdings 3" charset="2"/>
              <a:buChar char=""/>
            </a:pPr>
            <a:r>
              <a:rPr lang="pt-BR" sz="5600" b="1" dirty="0">
                <a:solidFill>
                  <a:schemeClr val="bg1"/>
                </a:solidFill>
                <a:effectLst/>
                <a:latin typeface="Times New Roman" panose="02020603050405020304" pitchFamily="18" charset="0"/>
                <a:ea typeface="+mj-ea"/>
                <a:cs typeface="Times New Roman" panose="02020603050405020304" pitchFamily="18" charset="0"/>
              </a:rPr>
              <a:t>Auditora Chefe da Unidade de Auditoria Interna</a:t>
            </a:r>
          </a:p>
          <a:p>
            <a:pPr algn="ctr" eaLnBrk="1" hangingPunct="1">
              <a:lnSpc>
                <a:spcPct val="90000"/>
              </a:lnSpc>
              <a:spcBef>
                <a:spcPts val="1000"/>
              </a:spcBef>
              <a:buClr>
                <a:schemeClr val="accent1"/>
              </a:buClr>
              <a:buSzPct val="80000"/>
            </a:pPr>
            <a:r>
              <a:rPr lang="pt-BR" sz="5600" dirty="0">
                <a:solidFill>
                  <a:schemeClr val="bg1"/>
                </a:solidFill>
                <a:effectLst/>
                <a:latin typeface="Times New Roman" panose="02020603050405020304" pitchFamily="18" charset="0"/>
                <a:ea typeface="+mj-ea"/>
                <a:cs typeface="Times New Roman" panose="02020603050405020304" pitchFamily="18" charset="0"/>
              </a:rPr>
              <a:t>LAURA LETSCH SOARES</a:t>
            </a:r>
            <a:endParaRPr lang="pt-BR" altLang="pt-BR" sz="5600" dirty="0">
              <a:solidFill>
                <a:schemeClr val="bg1"/>
              </a:solidFill>
              <a:latin typeface="Times New Roman" panose="02020603050405020304" pitchFamily="18" charset="0"/>
              <a:ea typeface="+mj-ea"/>
              <a:cs typeface="Times New Roman" panose="02020603050405020304" pitchFamily="18" charset="0"/>
            </a:endParaRPr>
          </a:p>
          <a:p>
            <a:pPr eaLnBrk="1" hangingPunct="1">
              <a:lnSpc>
                <a:spcPct val="90000"/>
              </a:lnSpc>
              <a:spcBef>
                <a:spcPts val="1000"/>
              </a:spcBef>
              <a:buClr>
                <a:schemeClr val="accent1"/>
              </a:buClr>
              <a:buSzPct val="80000"/>
              <a:buFont typeface="Wingdings 3" charset="2"/>
              <a:buChar char=""/>
            </a:pPr>
            <a:endParaRPr lang="pt-BR" altLang="pt-BR" sz="5600" dirty="0">
              <a:solidFill>
                <a:schemeClr val="bg1"/>
              </a:solidFill>
              <a:latin typeface="Times New Roman" panose="02020603050405020304" pitchFamily="18" charset="0"/>
              <a:ea typeface="+mj-ea"/>
              <a:cs typeface="Times New Roman" panose="02020603050405020304" pitchFamily="18" charset="0"/>
            </a:endParaRPr>
          </a:p>
          <a:p>
            <a:pPr algn="ctr" eaLnBrk="1" hangingPunct="1">
              <a:lnSpc>
                <a:spcPct val="90000"/>
              </a:lnSpc>
              <a:spcBef>
                <a:spcPts val="1000"/>
              </a:spcBef>
              <a:buClr>
                <a:schemeClr val="accent1"/>
              </a:buClr>
              <a:buSzPct val="80000"/>
              <a:buFont typeface="Wingdings 3" charset="2"/>
              <a:buChar char=""/>
            </a:pPr>
            <a:r>
              <a:rPr lang="pt-BR" sz="5600" b="1" dirty="0">
                <a:solidFill>
                  <a:schemeClr val="bg1"/>
                </a:solidFill>
                <a:effectLst/>
                <a:latin typeface="Times New Roman" panose="02020603050405020304" pitchFamily="18" charset="0"/>
                <a:ea typeface="+mj-ea"/>
                <a:cs typeface="Times New Roman" panose="02020603050405020304" pitchFamily="18" charset="0"/>
              </a:rPr>
              <a:t>Auditor Substituto da Unidade de Auditoria Interna</a:t>
            </a:r>
          </a:p>
          <a:p>
            <a:pPr algn="ctr" eaLnBrk="1" hangingPunct="1">
              <a:lnSpc>
                <a:spcPct val="90000"/>
              </a:lnSpc>
              <a:spcBef>
                <a:spcPts val="1000"/>
              </a:spcBef>
              <a:buClr>
                <a:schemeClr val="accent1"/>
              </a:buClr>
              <a:buSzPct val="80000"/>
            </a:pPr>
            <a:r>
              <a:rPr lang="pt-BR" sz="5600" dirty="0">
                <a:solidFill>
                  <a:schemeClr val="bg1"/>
                </a:solidFill>
                <a:effectLst/>
                <a:latin typeface="Times New Roman" panose="02020603050405020304" pitchFamily="18" charset="0"/>
                <a:ea typeface="+mj-ea"/>
                <a:cs typeface="Times New Roman" panose="02020603050405020304" pitchFamily="18" charset="0"/>
              </a:rPr>
              <a:t>DUCLÉRIO JOSÉ DO VALE </a:t>
            </a:r>
            <a:endParaRPr lang="pt-BR" altLang="pt-BR" sz="5600" dirty="0">
              <a:solidFill>
                <a:schemeClr val="bg1"/>
              </a:solidFill>
              <a:latin typeface="Times New Roman" panose="02020603050405020304" pitchFamily="18" charset="0"/>
              <a:ea typeface="+mj-ea"/>
              <a:cs typeface="Times New Roman" panose="02020603050405020304" pitchFamily="18" charset="0"/>
            </a:endParaRPr>
          </a:p>
          <a:p>
            <a:pPr eaLnBrk="1" hangingPunct="1">
              <a:lnSpc>
                <a:spcPct val="90000"/>
              </a:lnSpc>
              <a:spcBef>
                <a:spcPts val="1000"/>
              </a:spcBef>
              <a:buClr>
                <a:schemeClr val="accent1"/>
              </a:buClr>
              <a:buSzPct val="80000"/>
            </a:pPr>
            <a:endParaRPr lang="pt-BR" altLang="pt-BR" sz="5600" dirty="0">
              <a:solidFill>
                <a:schemeClr val="bg1"/>
              </a:solidFill>
              <a:latin typeface="Times New Roman" panose="02020603050405020304" pitchFamily="18" charset="0"/>
              <a:ea typeface="+mj-ea"/>
              <a:cs typeface="Times New Roman" panose="02020603050405020304" pitchFamily="18" charset="0"/>
            </a:endParaRPr>
          </a:p>
          <a:p>
            <a:pPr algn="ctr" eaLnBrk="1" hangingPunct="1">
              <a:lnSpc>
                <a:spcPct val="90000"/>
              </a:lnSpc>
              <a:spcBef>
                <a:spcPts val="1000"/>
              </a:spcBef>
              <a:buClr>
                <a:schemeClr val="accent1"/>
              </a:buClr>
              <a:buSzPct val="80000"/>
              <a:buFont typeface="Wingdings 3" charset="2"/>
              <a:buChar char=""/>
            </a:pPr>
            <a:r>
              <a:rPr lang="pt-BR" sz="5600" b="1" dirty="0">
                <a:solidFill>
                  <a:schemeClr val="bg1"/>
                </a:solidFill>
                <a:effectLst/>
                <a:latin typeface="Times New Roman" panose="02020603050405020304" pitchFamily="18" charset="0"/>
                <a:ea typeface="+mj-ea"/>
                <a:cs typeface="Times New Roman" panose="02020603050405020304" pitchFamily="18" charset="0"/>
              </a:rPr>
              <a:t>Auditora Interna </a:t>
            </a:r>
          </a:p>
          <a:p>
            <a:pPr algn="ctr" eaLnBrk="1" fontAlgn="base" hangingPunct="1">
              <a:lnSpc>
                <a:spcPct val="90000"/>
              </a:lnSpc>
              <a:spcBef>
                <a:spcPts val="1000"/>
              </a:spcBef>
              <a:buClr>
                <a:schemeClr val="accent1"/>
              </a:buClr>
              <a:buSzPct val="80000"/>
            </a:pPr>
            <a:r>
              <a:rPr lang="pt-BR" sz="5600" dirty="0">
                <a:solidFill>
                  <a:schemeClr val="bg1"/>
                </a:solidFill>
                <a:effectLst/>
                <a:latin typeface="Times New Roman" panose="02020603050405020304" pitchFamily="18" charset="0"/>
                <a:ea typeface="+mj-ea"/>
                <a:cs typeface="Times New Roman" panose="02020603050405020304" pitchFamily="18" charset="0"/>
              </a:rPr>
              <a:t>LUCIANA DE ALBUQUERQUE PIÑEIRO</a:t>
            </a:r>
          </a:p>
          <a:p>
            <a:pPr eaLnBrk="1" hangingPunct="1">
              <a:lnSpc>
                <a:spcPct val="90000"/>
              </a:lnSpc>
              <a:spcBef>
                <a:spcPts val="1000"/>
              </a:spcBef>
              <a:buClr>
                <a:schemeClr val="accent1"/>
              </a:buClr>
              <a:buSzPct val="80000"/>
              <a:buFont typeface="Wingdings 3" charset="2"/>
              <a:buChar char=""/>
            </a:pPr>
            <a:endParaRPr lang="pt-BR" altLang="pt-BR" sz="5600" dirty="0">
              <a:solidFill>
                <a:schemeClr val="bg1"/>
              </a:solidFill>
              <a:latin typeface="Times New Roman" panose="02020603050405020304" pitchFamily="18" charset="0"/>
              <a:ea typeface="+mj-ea"/>
              <a:cs typeface="Times New Roman" panose="02020603050405020304" pitchFamily="18" charset="0"/>
            </a:endParaRPr>
          </a:p>
          <a:p>
            <a:pPr algn="ctr" eaLnBrk="1" hangingPunct="1">
              <a:lnSpc>
                <a:spcPct val="90000"/>
              </a:lnSpc>
              <a:spcBef>
                <a:spcPts val="1000"/>
              </a:spcBef>
              <a:buClr>
                <a:schemeClr val="accent1"/>
              </a:buClr>
              <a:buSzPct val="80000"/>
              <a:buFont typeface="Wingdings 3" charset="2"/>
              <a:buChar char=""/>
            </a:pPr>
            <a:r>
              <a:rPr lang="pt-BR" altLang="pt-BR" sz="5600" b="1" dirty="0">
                <a:solidFill>
                  <a:schemeClr val="bg1"/>
                </a:solidFill>
                <a:latin typeface="Times New Roman" panose="02020603050405020304" pitchFamily="18" charset="0"/>
                <a:ea typeface="+mj-ea"/>
                <a:cs typeface="Times New Roman" panose="02020603050405020304" pitchFamily="18" charset="0"/>
              </a:rPr>
              <a:t>Equipe de Auditoria</a:t>
            </a:r>
          </a:p>
          <a:p>
            <a:pPr algn="ctr" eaLnBrk="1" hangingPunct="1">
              <a:lnSpc>
                <a:spcPct val="90000"/>
              </a:lnSpc>
              <a:spcBef>
                <a:spcPts val="1000"/>
              </a:spcBef>
              <a:buClr>
                <a:schemeClr val="accent1"/>
              </a:buClr>
              <a:buSzPct val="80000"/>
            </a:pPr>
            <a:r>
              <a:rPr lang="pt-BR" altLang="pt-BR" sz="5600" dirty="0">
                <a:solidFill>
                  <a:schemeClr val="bg1"/>
                </a:solidFill>
                <a:latin typeface="Times New Roman" panose="02020603050405020304" pitchFamily="18" charset="0"/>
                <a:ea typeface="+mj-ea"/>
                <a:cs typeface="Times New Roman" panose="02020603050405020304" pitchFamily="18" charset="0"/>
              </a:rPr>
              <a:t>KARIN CRISTINA SCHIMPFLE</a:t>
            </a:r>
          </a:p>
          <a:p>
            <a:pPr algn="ctr" eaLnBrk="1" hangingPunct="1">
              <a:lnSpc>
                <a:spcPct val="90000"/>
              </a:lnSpc>
              <a:spcBef>
                <a:spcPts val="1000"/>
              </a:spcBef>
              <a:buClr>
                <a:schemeClr val="accent1"/>
              </a:buClr>
              <a:buSzPct val="80000"/>
            </a:pPr>
            <a:endParaRPr lang="en-US" altLang="pt-BR" sz="5600" dirty="0">
              <a:solidFill>
                <a:schemeClr val="bg1"/>
              </a:solidFill>
              <a:latin typeface="Times New Roman" panose="02020603050405020304" pitchFamily="18" charset="0"/>
              <a:ea typeface="+mj-ea"/>
              <a:cs typeface="Times New Roman" panose="02020603050405020304" pitchFamily="18" charset="0"/>
            </a:endParaRPr>
          </a:p>
          <a:p>
            <a:pPr algn="ctr" eaLnBrk="1" hangingPunct="1">
              <a:lnSpc>
                <a:spcPct val="90000"/>
              </a:lnSpc>
              <a:spcBef>
                <a:spcPts val="1000"/>
              </a:spcBef>
              <a:buClr>
                <a:schemeClr val="accent1"/>
              </a:buClr>
              <a:buSzPct val="80000"/>
              <a:buFont typeface="Wingdings 3" charset="2"/>
              <a:buChar char=""/>
            </a:pPr>
            <a:r>
              <a:rPr lang="en-US" altLang="pt-BR" sz="5600" b="1" dirty="0">
                <a:solidFill>
                  <a:schemeClr val="bg1"/>
                </a:solidFill>
                <a:latin typeface="Times New Roman" panose="02020603050405020304" pitchFamily="18" charset="0"/>
                <a:ea typeface="+mj-ea"/>
                <a:cs typeface="Times New Roman" panose="02020603050405020304" pitchFamily="18" charset="0"/>
              </a:rPr>
              <a:t>Equipe de Auditoria</a:t>
            </a:r>
          </a:p>
          <a:p>
            <a:pPr algn="ctr" eaLnBrk="1" hangingPunct="1">
              <a:lnSpc>
                <a:spcPct val="90000"/>
              </a:lnSpc>
              <a:spcBef>
                <a:spcPts val="1000"/>
              </a:spcBef>
              <a:buClr>
                <a:schemeClr val="accent1"/>
              </a:buClr>
              <a:buSzPct val="80000"/>
              <a:buFont typeface="Wingdings 3" charset="2"/>
              <a:buChar char=""/>
            </a:pPr>
            <a:r>
              <a:rPr lang="en-US" altLang="pt-BR" sz="5600" dirty="0">
                <a:solidFill>
                  <a:schemeClr val="bg1"/>
                </a:solidFill>
                <a:latin typeface="Times New Roman" panose="02020603050405020304" pitchFamily="18" charset="0"/>
                <a:ea typeface="+mj-ea"/>
                <a:cs typeface="Times New Roman" panose="02020603050405020304" pitchFamily="18" charset="0"/>
              </a:rPr>
              <a:t>DENIS DOS REIS CARVALHO</a:t>
            </a:r>
          </a:p>
          <a:p>
            <a:pPr algn="ctr" eaLnBrk="1" hangingPunct="1">
              <a:lnSpc>
                <a:spcPct val="90000"/>
              </a:lnSpc>
              <a:spcBef>
                <a:spcPts val="1000"/>
              </a:spcBef>
              <a:buClr>
                <a:schemeClr val="accent1"/>
              </a:buClr>
              <a:buSzPct val="80000"/>
              <a:buFont typeface="Wingdings 3" charset="2"/>
              <a:buChar char=""/>
            </a:pPr>
            <a:endParaRPr lang="en-US" altLang="pt-BR" sz="500" dirty="0">
              <a:solidFill>
                <a:schemeClr val="bg1"/>
              </a:solidFill>
              <a:latin typeface="+mj-lt"/>
              <a:ea typeface="+mj-ea"/>
              <a:cs typeface="+mj-cs"/>
            </a:endParaRPr>
          </a:p>
          <a:p>
            <a:pPr eaLnBrk="1" hangingPunct="1">
              <a:lnSpc>
                <a:spcPct val="90000"/>
              </a:lnSpc>
              <a:spcBef>
                <a:spcPts val="1000"/>
              </a:spcBef>
              <a:buClr>
                <a:schemeClr val="accent1"/>
              </a:buClr>
              <a:buSzPct val="80000"/>
              <a:buFont typeface="Wingdings 3" charset="2"/>
              <a:buChar char=""/>
            </a:pPr>
            <a:endParaRPr lang="en-US" altLang="pt-BR" sz="500" dirty="0">
              <a:solidFill>
                <a:schemeClr val="bg1"/>
              </a:solidFill>
              <a:latin typeface="+mj-lt"/>
              <a:ea typeface="+mj-ea"/>
              <a:cs typeface="+mj-cs"/>
            </a:endParaRPr>
          </a:p>
          <a:p>
            <a:pPr eaLnBrk="1" hangingPunct="1">
              <a:lnSpc>
                <a:spcPct val="90000"/>
              </a:lnSpc>
              <a:spcBef>
                <a:spcPts val="1000"/>
              </a:spcBef>
              <a:buClr>
                <a:schemeClr val="accent1"/>
              </a:buClr>
              <a:buSzPct val="80000"/>
              <a:buFont typeface="Wingdings 3" charset="2"/>
              <a:buChar char=""/>
            </a:pPr>
            <a:endParaRPr lang="en-US" altLang="pt-BR" sz="500" dirty="0">
              <a:solidFill>
                <a:schemeClr val="bg1"/>
              </a:solidFill>
              <a:latin typeface="+mj-lt"/>
              <a:ea typeface="+mj-ea"/>
              <a:cs typeface="+mj-cs"/>
            </a:endParaRPr>
          </a:p>
          <a:p>
            <a:pPr eaLnBrk="1" hangingPunct="1">
              <a:lnSpc>
                <a:spcPct val="90000"/>
              </a:lnSpc>
              <a:spcBef>
                <a:spcPts val="1000"/>
              </a:spcBef>
              <a:buClr>
                <a:schemeClr val="accent1"/>
              </a:buClr>
              <a:buSzPct val="80000"/>
              <a:buFont typeface="Wingdings 3" charset="2"/>
              <a:buChar char=""/>
            </a:pPr>
            <a:endParaRPr lang="en-US" altLang="pt-BR" sz="500" dirty="0">
              <a:solidFill>
                <a:schemeClr val="bg1"/>
              </a:solidFill>
              <a:latin typeface="+mj-lt"/>
              <a:ea typeface="+mj-ea"/>
              <a:cs typeface="+mj-cs"/>
            </a:endParaRPr>
          </a:p>
          <a:p>
            <a:pPr eaLnBrk="1" hangingPunct="1">
              <a:lnSpc>
                <a:spcPct val="90000"/>
              </a:lnSpc>
              <a:spcBef>
                <a:spcPts val="1000"/>
              </a:spcBef>
              <a:buClr>
                <a:schemeClr val="accent1"/>
              </a:buClr>
              <a:buSzPct val="80000"/>
              <a:buFont typeface="Wingdings 3" charset="2"/>
              <a:buChar char=""/>
            </a:pPr>
            <a:endParaRPr lang="en-US" altLang="pt-BR" sz="500" dirty="0">
              <a:solidFill>
                <a:schemeClr val="bg1"/>
              </a:solidFill>
              <a:latin typeface="+mj-lt"/>
              <a:ea typeface="+mj-ea"/>
              <a:cs typeface="+mj-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tângulo 1">
            <a:extLst>
              <a:ext uri="{FF2B5EF4-FFF2-40B4-BE49-F238E27FC236}">
                <a16:creationId xmlns:a16="http://schemas.microsoft.com/office/drawing/2014/main" id="{7554A6B0-DBA5-8D99-B2B7-7ECEDC3568B4}"/>
              </a:ext>
            </a:extLst>
          </p:cNvPr>
          <p:cNvSpPr>
            <a:spLocks noChangeArrowheads="1"/>
          </p:cNvSpPr>
          <p:nvPr/>
        </p:nvSpPr>
        <p:spPr bwMode="auto">
          <a:xfrm>
            <a:off x="611560" y="382893"/>
            <a:ext cx="7561262"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pt-BR" altLang="pt-BR" sz="2800" b="1" dirty="0">
                <a:latin typeface="Times New Roman" panose="02020603050405020304" pitchFamily="18" charset="0"/>
                <a:cs typeface="Times New Roman" panose="02020603050405020304" pitchFamily="18" charset="0"/>
              </a:rPr>
              <a:t>METODOLOGIA DE DEFINIÇÃO </a:t>
            </a:r>
          </a:p>
          <a:p>
            <a:pPr algn="ctr" eaLnBrk="1" hangingPunct="1"/>
            <a:r>
              <a:rPr lang="pt-BR" altLang="pt-BR" sz="2800" b="1" dirty="0">
                <a:latin typeface="Times New Roman" panose="02020603050405020304" pitchFamily="18" charset="0"/>
                <a:cs typeface="Times New Roman" panose="02020603050405020304" pitchFamily="18" charset="0"/>
              </a:rPr>
              <a:t>DAS AÇÕES</a:t>
            </a:r>
          </a:p>
        </p:txBody>
      </p:sp>
      <p:sp>
        <p:nvSpPr>
          <p:cNvPr id="20483" name="Retângulo 2">
            <a:extLst>
              <a:ext uri="{FF2B5EF4-FFF2-40B4-BE49-F238E27FC236}">
                <a16:creationId xmlns:a16="http://schemas.microsoft.com/office/drawing/2014/main" id="{66E98323-B360-E4C7-377F-E2D910EE4DAD}"/>
              </a:ext>
            </a:extLst>
          </p:cNvPr>
          <p:cNvSpPr>
            <a:spLocks noChangeArrowheads="1"/>
          </p:cNvSpPr>
          <p:nvPr/>
        </p:nvSpPr>
        <p:spPr bwMode="auto">
          <a:xfrm>
            <a:off x="504031" y="1336980"/>
            <a:ext cx="8135937" cy="5011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150000"/>
              </a:lnSpc>
              <a:buFont typeface="Arial" panose="020B0604020202020204" pitchFamily="34" charset="0"/>
              <a:buChar char="•"/>
            </a:pPr>
            <a:r>
              <a:rPr lang="pt-BR" altLang="pt-BR" sz="2400" dirty="0">
                <a:latin typeface="Times New Roman" panose="02020603050405020304" pitchFamily="18" charset="0"/>
                <a:cs typeface="Times New Roman" panose="02020603050405020304" pitchFamily="18" charset="0"/>
              </a:rPr>
              <a:t> I - o planejamento estratégico e as expectativas da alta administração da unidade auditada e demais partes interessadas; </a:t>
            </a:r>
          </a:p>
          <a:p>
            <a:pPr algn="just" eaLnBrk="1" hangingPunct="1">
              <a:lnSpc>
                <a:spcPct val="150000"/>
              </a:lnSpc>
              <a:buFont typeface="Arial" panose="020B0604020202020204" pitchFamily="34" charset="0"/>
              <a:buChar char="•"/>
            </a:pPr>
            <a:r>
              <a:rPr lang="pt-BR" altLang="pt-BR" sz="2400" dirty="0">
                <a:latin typeface="Times New Roman" panose="02020603050405020304" pitchFamily="18" charset="0"/>
                <a:cs typeface="Times New Roman" panose="02020603050405020304" pitchFamily="18" charset="0"/>
              </a:rPr>
              <a:t>II - os riscos significativos a que a unidade auditada está exposta e os seus processos de governança, de gerenciamento de riscos e de controles internos; </a:t>
            </a:r>
          </a:p>
          <a:p>
            <a:pPr algn="just" eaLnBrk="1" hangingPunct="1">
              <a:lnSpc>
                <a:spcPct val="150000"/>
              </a:lnSpc>
              <a:buFont typeface="Arial" panose="020B0604020202020204" pitchFamily="34" charset="0"/>
              <a:buChar char="•"/>
            </a:pPr>
            <a:r>
              <a:rPr lang="pt-BR" altLang="pt-BR" sz="2400" dirty="0">
                <a:latin typeface="Times New Roman" panose="02020603050405020304" pitchFamily="18" charset="0"/>
                <a:cs typeface="Times New Roman" panose="02020603050405020304" pitchFamily="18" charset="0"/>
              </a:rPr>
              <a:t>III - a complexidade do negócio, a estrutura e outros fatores da unidade auditada; </a:t>
            </a:r>
          </a:p>
          <a:p>
            <a:pPr algn="just" eaLnBrk="1" hangingPunct="1">
              <a:lnSpc>
                <a:spcPct val="150000"/>
              </a:lnSpc>
              <a:buFont typeface="Arial" panose="020B0604020202020204" pitchFamily="34" charset="0"/>
              <a:buChar char="•"/>
            </a:pPr>
            <a:r>
              <a:rPr lang="pt-BR" altLang="pt-BR" sz="2400" dirty="0">
                <a:latin typeface="Times New Roman" panose="02020603050405020304" pitchFamily="18" charset="0"/>
                <a:cs typeface="Times New Roman" panose="02020603050405020304" pitchFamily="18" charset="0"/>
              </a:rPr>
              <a:t>IV – </a:t>
            </a:r>
            <a:r>
              <a:rPr lang="pt-BR" altLang="pt-BR" sz="2400" u="sng" dirty="0">
                <a:latin typeface="Times New Roman" panose="02020603050405020304" pitchFamily="18" charset="0"/>
                <a:cs typeface="Times New Roman" panose="02020603050405020304" pitchFamily="18" charset="0"/>
              </a:rPr>
              <a:t>a estrutura e os recursos humanos, logísticos e financeiros disponíveis na unidade de auditoria interna governamental.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a:extLst>
              <a:ext uri="{FF2B5EF4-FFF2-40B4-BE49-F238E27FC236}">
                <a16:creationId xmlns:a16="http://schemas.microsoft.com/office/drawing/2014/main" id="{AFA5ABA7-C672-62F0-F2EC-8616367945AF}"/>
              </a:ext>
            </a:extLst>
          </p:cNvPr>
          <p:cNvGraphicFramePr>
            <a:graphicFrameLocks noGrp="1"/>
          </p:cNvGraphicFramePr>
          <p:nvPr>
            <p:extLst>
              <p:ext uri="{D42A27DB-BD31-4B8C-83A1-F6EECF244321}">
                <p14:modId xmlns:p14="http://schemas.microsoft.com/office/powerpoint/2010/main" val="2269363220"/>
              </p:ext>
            </p:extLst>
          </p:nvPr>
        </p:nvGraphicFramePr>
        <p:xfrm>
          <a:off x="428624" y="1196752"/>
          <a:ext cx="8215313" cy="5117584"/>
        </p:xfrm>
        <a:graphic>
          <a:graphicData uri="http://schemas.openxmlformats.org/drawingml/2006/table">
            <a:tbl>
              <a:tblPr/>
              <a:tblGrid>
                <a:gridCol w="1420206">
                  <a:extLst>
                    <a:ext uri="{9D8B030D-6E8A-4147-A177-3AD203B41FA5}">
                      <a16:colId xmlns:a16="http://schemas.microsoft.com/office/drawing/2014/main" val="20000"/>
                    </a:ext>
                  </a:extLst>
                </a:gridCol>
                <a:gridCol w="2184638">
                  <a:extLst>
                    <a:ext uri="{9D8B030D-6E8A-4147-A177-3AD203B41FA5}">
                      <a16:colId xmlns:a16="http://schemas.microsoft.com/office/drawing/2014/main" val="20001"/>
                    </a:ext>
                  </a:extLst>
                </a:gridCol>
                <a:gridCol w="2266724">
                  <a:extLst>
                    <a:ext uri="{9D8B030D-6E8A-4147-A177-3AD203B41FA5}">
                      <a16:colId xmlns:a16="http://schemas.microsoft.com/office/drawing/2014/main" val="20002"/>
                    </a:ext>
                  </a:extLst>
                </a:gridCol>
                <a:gridCol w="2343745">
                  <a:extLst>
                    <a:ext uri="{9D8B030D-6E8A-4147-A177-3AD203B41FA5}">
                      <a16:colId xmlns:a16="http://schemas.microsoft.com/office/drawing/2014/main" val="20003"/>
                    </a:ext>
                  </a:extLst>
                </a:gridCol>
              </a:tblGrid>
              <a:tr h="576064">
                <a:tc>
                  <a:txBody>
                    <a:bodyPr/>
                    <a:lstStyle/>
                    <a:p>
                      <a:pPr indent="-428625" algn="ctr">
                        <a:spcAft>
                          <a:spcPts val="0"/>
                        </a:spcAft>
                      </a:pPr>
                      <a:r>
                        <a:rPr lang="pt-BR" sz="1600" b="1" dirty="0">
                          <a:solidFill>
                            <a:schemeClr val="tx1"/>
                          </a:solidFill>
                          <a:latin typeface="Times New Roman"/>
                          <a:ea typeface="Times New Roman"/>
                        </a:rPr>
                        <a:t>Sequência de realização</a:t>
                      </a:r>
                      <a:endParaRPr lang="pt-BR" sz="1600" dirty="0">
                        <a:solidFill>
                          <a:schemeClr val="tx1"/>
                        </a:solidFill>
                        <a:latin typeface="Times New Roman"/>
                        <a:ea typeface="Times New Roman"/>
                      </a:endParaRPr>
                    </a:p>
                  </a:txBody>
                  <a:tcPr marL="61755" marR="61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28625" algn="ctr">
                        <a:spcAft>
                          <a:spcPts val="0"/>
                        </a:spcAft>
                      </a:pPr>
                      <a:r>
                        <a:rPr lang="pt-BR" sz="1600" b="1" dirty="0">
                          <a:solidFill>
                            <a:schemeClr val="tx1"/>
                          </a:solidFill>
                          <a:latin typeface="Times New Roman"/>
                          <a:ea typeface="Times New Roman"/>
                        </a:rPr>
                        <a:t>Unidade / Órgão</a:t>
                      </a:r>
                      <a:endParaRPr lang="pt-BR" sz="1600" dirty="0">
                        <a:solidFill>
                          <a:schemeClr val="tx1"/>
                        </a:solidFill>
                        <a:latin typeface="Times New Roman"/>
                        <a:ea typeface="Times New Roman"/>
                      </a:endParaRPr>
                    </a:p>
                  </a:txBody>
                  <a:tcPr marL="61755" marR="61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28625" algn="ctr">
                        <a:spcAft>
                          <a:spcPts val="0"/>
                        </a:spcAft>
                      </a:pPr>
                      <a:r>
                        <a:rPr lang="pt-BR" sz="1600" b="1" dirty="0">
                          <a:solidFill>
                            <a:schemeClr val="tx1"/>
                          </a:solidFill>
                          <a:latin typeface="Times New Roman"/>
                          <a:ea typeface="Times New Roman"/>
                        </a:rPr>
                        <a:t>Tarefa</a:t>
                      </a:r>
                      <a:endParaRPr lang="pt-BR" sz="1600" dirty="0">
                        <a:solidFill>
                          <a:schemeClr val="tx1"/>
                        </a:solidFill>
                        <a:latin typeface="Times New Roman"/>
                        <a:ea typeface="Times New Roman"/>
                      </a:endParaRPr>
                    </a:p>
                  </a:txBody>
                  <a:tcPr marL="61755" marR="61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28625" algn="ctr">
                        <a:spcAft>
                          <a:spcPts val="0"/>
                        </a:spcAft>
                      </a:pPr>
                      <a:r>
                        <a:rPr lang="pt-BR" sz="1600" b="1" dirty="0">
                          <a:solidFill>
                            <a:schemeClr val="tx1"/>
                          </a:solidFill>
                          <a:latin typeface="Times New Roman"/>
                          <a:ea typeface="Times New Roman"/>
                        </a:rPr>
                        <a:t>Prazo</a:t>
                      </a:r>
                      <a:endParaRPr lang="pt-BR" sz="1600" dirty="0">
                        <a:solidFill>
                          <a:schemeClr val="tx1"/>
                        </a:solidFill>
                        <a:latin typeface="Times New Roman"/>
                        <a:ea typeface="Times New Roman"/>
                      </a:endParaRPr>
                    </a:p>
                  </a:txBody>
                  <a:tcPr marL="61755" marR="61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89445">
                <a:tc>
                  <a:txBody>
                    <a:bodyPr/>
                    <a:lstStyle/>
                    <a:p>
                      <a:pPr indent="-428625" algn="ctr">
                        <a:lnSpc>
                          <a:spcPct val="150000"/>
                        </a:lnSpc>
                        <a:spcAft>
                          <a:spcPts val="0"/>
                        </a:spcAft>
                      </a:pPr>
                      <a:r>
                        <a:rPr lang="pt-BR" sz="2000" dirty="0">
                          <a:solidFill>
                            <a:schemeClr val="tx1"/>
                          </a:solidFill>
                          <a:latin typeface="Times New Roman"/>
                          <a:ea typeface="Times New Roman"/>
                        </a:rPr>
                        <a:t>1</a:t>
                      </a:r>
                    </a:p>
                  </a:txBody>
                  <a:tcPr marL="61755" marR="61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28625" algn="ctr">
                        <a:lnSpc>
                          <a:spcPct val="150000"/>
                        </a:lnSpc>
                        <a:spcAft>
                          <a:spcPts val="0"/>
                        </a:spcAft>
                      </a:pPr>
                      <a:r>
                        <a:rPr lang="pt-BR" sz="2000" dirty="0">
                          <a:solidFill>
                            <a:schemeClr val="tx1"/>
                          </a:solidFill>
                          <a:latin typeface="Times New Roman"/>
                          <a:ea typeface="Times New Roman"/>
                        </a:rPr>
                        <a:t>Auditoria Interna</a:t>
                      </a:r>
                    </a:p>
                  </a:txBody>
                  <a:tcPr marL="61755" marR="61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28625" algn="just">
                        <a:spcAft>
                          <a:spcPts val="0"/>
                        </a:spcAft>
                      </a:pPr>
                      <a:endParaRPr lang="pt-BR" sz="2000" dirty="0">
                        <a:solidFill>
                          <a:schemeClr val="tx1"/>
                        </a:solidFill>
                        <a:latin typeface="Times New Roman"/>
                        <a:ea typeface="Times New Roman"/>
                      </a:endParaRPr>
                    </a:p>
                    <a:p>
                      <a:pPr indent="-428625" algn="just">
                        <a:spcAft>
                          <a:spcPts val="0"/>
                        </a:spcAft>
                      </a:pPr>
                      <a:r>
                        <a:rPr lang="pt-BR" sz="2000" dirty="0">
                          <a:solidFill>
                            <a:schemeClr val="tx1"/>
                          </a:solidFill>
                          <a:latin typeface="Times New Roman"/>
                          <a:ea typeface="Times New Roman"/>
                        </a:rPr>
                        <a:t>Elaborar a proposta de PAINT</a:t>
                      </a:r>
                    </a:p>
                  </a:txBody>
                  <a:tcPr marL="61755" marR="617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28625" algn="just">
                        <a:spcAft>
                          <a:spcPts val="0"/>
                        </a:spcAft>
                      </a:pPr>
                      <a:r>
                        <a:rPr lang="pt-BR" sz="2000" dirty="0">
                          <a:solidFill>
                            <a:schemeClr val="tx1"/>
                          </a:solidFill>
                          <a:latin typeface="Times New Roman"/>
                          <a:ea typeface="Times New Roman"/>
                        </a:rPr>
                        <a:t>Até o último dia útil do mês de novembro do exercício anterior ao de sua execução (art. 5º)</a:t>
                      </a:r>
                    </a:p>
                  </a:txBody>
                  <a:tcPr marL="61755" marR="61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904814">
                <a:tc>
                  <a:txBody>
                    <a:bodyPr/>
                    <a:lstStyle/>
                    <a:p>
                      <a:pPr indent="-428625" algn="ctr">
                        <a:lnSpc>
                          <a:spcPct val="150000"/>
                        </a:lnSpc>
                        <a:spcAft>
                          <a:spcPts val="0"/>
                        </a:spcAft>
                      </a:pPr>
                      <a:r>
                        <a:rPr lang="pt-BR" sz="1800" dirty="0">
                          <a:solidFill>
                            <a:schemeClr val="tx1"/>
                          </a:solidFill>
                          <a:latin typeface="Times New Roman"/>
                          <a:ea typeface="Times New Roman"/>
                        </a:rPr>
                        <a:t>2</a:t>
                      </a:r>
                    </a:p>
                  </a:txBody>
                  <a:tcPr marL="61755" marR="61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28625" algn="ctr">
                        <a:spcAft>
                          <a:spcPts val="0"/>
                        </a:spcAft>
                      </a:pPr>
                      <a:r>
                        <a:rPr lang="pt-BR" sz="1800" dirty="0">
                          <a:solidFill>
                            <a:schemeClr val="tx1"/>
                          </a:solidFill>
                          <a:latin typeface="Times New Roman"/>
                          <a:ea typeface="Times New Roman"/>
                        </a:rPr>
                        <a:t>Controladoria Geral da União</a:t>
                      </a:r>
                    </a:p>
                  </a:txBody>
                  <a:tcPr marL="61755" marR="61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spcAft>
                          <a:spcPts val="0"/>
                        </a:spcAft>
                        <a:buFontTx/>
                        <a:buNone/>
                      </a:pPr>
                      <a:r>
                        <a:rPr lang="pt-BR" sz="1800" dirty="0">
                          <a:solidFill>
                            <a:schemeClr val="tx1"/>
                          </a:solidFill>
                          <a:latin typeface="Times New Roman"/>
                          <a:ea typeface="Times New Roman"/>
                        </a:rPr>
                        <a:t>Manifestar-se sobre a proposta do PAINT à</a:t>
                      </a:r>
                      <a:r>
                        <a:rPr lang="pt-BR" sz="1800" baseline="0" dirty="0">
                          <a:solidFill>
                            <a:schemeClr val="tx1"/>
                          </a:solidFill>
                          <a:latin typeface="Times New Roman"/>
                          <a:ea typeface="Times New Roman"/>
                        </a:rPr>
                        <a:t> unidade de auditoria interna</a:t>
                      </a:r>
                    </a:p>
                    <a:p>
                      <a:pPr indent="-428625" algn="just">
                        <a:spcAft>
                          <a:spcPts val="0"/>
                        </a:spcAft>
                        <a:buFontTx/>
                        <a:buChar char="-"/>
                      </a:pPr>
                      <a:endParaRPr lang="pt-BR" sz="1800" dirty="0">
                        <a:solidFill>
                          <a:schemeClr val="tx1"/>
                        </a:solidFill>
                        <a:latin typeface="Times New Roman"/>
                        <a:ea typeface="Times New Roman"/>
                      </a:endParaRPr>
                    </a:p>
                    <a:p>
                      <a:pPr indent="-428625" algn="just">
                        <a:spcAft>
                          <a:spcPts val="0"/>
                        </a:spcAft>
                      </a:pPr>
                      <a:r>
                        <a:rPr lang="pt-BR" sz="1800" dirty="0">
                          <a:solidFill>
                            <a:schemeClr val="tx1"/>
                          </a:solidFill>
                          <a:latin typeface="Times New Roman"/>
                          <a:ea typeface="Times New Roman"/>
                        </a:rPr>
                        <a:t>Incluir, quando for o caso, recomendação de inclusão de macroprocessos ou temas que não tenham sido programados</a:t>
                      </a:r>
                    </a:p>
                  </a:txBody>
                  <a:tcPr marL="61755" marR="617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28625" algn="ctr">
                        <a:spcAft>
                          <a:spcPts val="0"/>
                        </a:spcAft>
                      </a:pPr>
                      <a:r>
                        <a:rPr lang="pt-BR" sz="1800" dirty="0">
                          <a:solidFill>
                            <a:schemeClr val="tx1"/>
                          </a:solidFill>
                          <a:latin typeface="Times New Roman"/>
                          <a:ea typeface="Times New Roman"/>
                        </a:rPr>
                        <a:t>15 dias úteis (art. 6º)</a:t>
                      </a:r>
                    </a:p>
                  </a:txBody>
                  <a:tcPr marL="61755" marR="61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21538" name="CaixaDeTexto 2">
            <a:extLst>
              <a:ext uri="{FF2B5EF4-FFF2-40B4-BE49-F238E27FC236}">
                <a16:creationId xmlns:a16="http://schemas.microsoft.com/office/drawing/2014/main" id="{B09B5864-ADE6-7093-4988-9B65CC3922F9}"/>
              </a:ext>
            </a:extLst>
          </p:cNvPr>
          <p:cNvSpPr txBox="1">
            <a:spLocks noChangeArrowheads="1"/>
          </p:cNvSpPr>
          <p:nvPr/>
        </p:nvSpPr>
        <p:spPr bwMode="auto">
          <a:xfrm>
            <a:off x="460311" y="213691"/>
            <a:ext cx="724371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pt-BR" altLang="pt-BR" b="1" dirty="0">
                <a:latin typeface="Times New Roman" panose="02020603050405020304" pitchFamily="18" charset="0"/>
                <a:cs typeface="Times New Roman" panose="02020603050405020304" pitchFamily="18" charset="0"/>
              </a:rPr>
              <a:t>Elaboração do Plano Anual de Atividades da Auditoria Interna (PAINT)</a:t>
            </a:r>
          </a:p>
          <a:p>
            <a:pPr algn="ctr" eaLnBrk="1" hangingPunct="1"/>
            <a:r>
              <a:rPr lang="pt-BR" altLang="pt-BR" b="1" dirty="0">
                <a:latin typeface="Times New Roman" panose="02020603050405020304" pitchFamily="18" charset="0"/>
                <a:cs typeface="Times New Roman" panose="02020603050405020304" pitchFamily="18" charset="0"/>
              </a:rPr>
              <a:t>Instrução Normativa nº 05/CGU, de 27/08/2021</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a:extLst>
              <a:ext uri="{FF2B5EF4-FFF2-40B4-BE49-F238E27FC236}">
                <a16:creationId xmlns:a16="http://schemas.microsoft.com/office/drawing/2014/main" id="{AFA5ABA7-C672-62F0-F2EC-8616367945AF}"/>
              </a:ext>
            </a:extLst>
          </p:cNvPr>
          <p:cNvGraphicFramePr>
            <a:graphicFrameLocks noGrp="1"/>
          </p:cNvGraphicFramePr>
          <p:nvPr>
            <p:extLst>
              <p:ext uri="{D42A27DB-BD31-4B8C-83A1-F6EECF244321}">
                <p14:modId xmlns:p14="http://schemas.microsoft.com/office/powerpoint/2010/main" val="85496903"/>
              </p:ext>
            </p:extLst>
          </p:nvPr>
        </p:nvGraphicFramePr>
        <p:xfrm>
          <a:off x="428624" y="1196752"/>
          <a:ext cx="8215313" cy="4538464"/>
        </p:xfrm>
        <a:graphic>
          <a:graphicData uri="http://schemas.openxmlformats.org/drawingml/2006/table">
            <a:tbl>
              <a:tblPr/>
              <a:tblGrid>
                <a:gridCol w="1420206">
                  <a:extLst>
                    <a:ext uri="{9D8B030D-6E8A-4147-A177-3AD203B41FA5}">
                      <a16:colId xmlns:a16="http://schemas.microsoft.com/office/drawing/2014/main" val="20000"/>
                    </a:ext>
                  </a:extLst>
                </a:gridCol>
                <a:gridCol w="2184638">
                  <a:extLst>
                    <a:ext uri="{9D8B030D-6E8A-4147-A177-3AD203B41FA5}">
                      <a16:colId xmlns:a16="http://schemas.microsoft.com/office/drawing/2014/main" val="20001"/>
                    </a:ext>
                  </a:extLst>
                </a:gridCol>
                <a:gridCol w="2554756">
                  <a:extLst>
                    <a:ext uri="{9D8B030D-6E8A-4147-A177-3AD203B41FA5}">
                      <a16:colId xmlns:a16="http://schemas.microsoft.com/office/drawing/2014/main" val="20002"/>
                    </a:ext>
                  </a:extLst>
                </a:gridCol>
                <a:gridCol w="2055713">
                  <a:extLst>
                    <a:ext uri="{9D8B030D-6E8A-4147-A177-3AD203B41FA5}">
                      <a16:colId xmlns:a16="http://schemas.microsoft.com/office/drawing/2014/main" val="20003"/>
                    </a:ext>
                  </a:extLst>
                </a:gridCol>
              </a:tblGrid>
              <a:tr h="576064">
                <a:tc>
                  <a:txBody>
                    <a:bodyPr/>
                    <a:lstStyle/>
                    <a:p>
                      <a:pPr indent="-428625" algn="ctr">
                        <a:spcAft>
                          <a:spcPts val="0"/>
                        </a:spcAft>
                      </a:pPr>
                      <a:r>
                        <a:rPr lang="pt-BR" sz="1600" b="1" dirty="0">
                          <a:solidFill>
                            <a:schemeClr val="tx1"/>
                          </a:solidFill>
                          <a:latin typeface="Times New Roman"/>
                          <a:ea typeface="Times New Roman"/>
                        </a:rPr>
                        <a:t>Sequência de realização</a:t>
                      </a:r>
                      <a:endParaRPr lang="pt-BR" sz="1600" dirty="0">
                        <a:solidFill>
                          <a:schemeClr val="tx1"/>
                        </a:solidFill>
                        <a:latin typeface="Times New Roman"/>
                        <a:ea typeface="Times New Roman"/>
                      </a:endParaRPr>
                    </a:p>
                  </a:txBody>
                  <a:tcPr marL="61755" marR="61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28625" algn="ctr">
                        <a:spcAft>
                          <a:spcPts val="0"/>
                        </a:spcAft>
                      </a:pPr>
                      <a:r>
                        <a:rPr lang="pt-BR" sz="1600" b="1" dirty="0">
                          <a:solidFill>
                            <a:schemeClr val="tx1"/>
                          </a:solidFill>
                          <a:latin typeface="Times New Roman"/>
                          <a:ea typeface="Times New Roman"/>
                        </a:rPr>
                        <a:t>Unidade / Órgão</a:t>
                      </a:r>
                      <a:endParaRPr lang="pt-BR" sz="1600" dirty="0">
                        <a:solidFill>
                          <a:schemeClr val="tx1"/>
                        </a:solidFill>
                        <a:latin typeface="Times New Roman"/>
                        <a:ea typeface="Times New Roman"/>
                      </a:endParaRPr>
                    </a:p>
                  </a:txBody>
                  <a:tcPr marL="61755" marR="61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28625" algn="ctr">
                        <a:spcAft>
                          <a:spcPts val="0"/>
                        </a:spcAft>
                      </a:pPr>
                      <a:r>
                        <a:rPr lang="pt-BR" sz="1600" b="1" dirty="0">
                          <a:solidFill>
                            <a:schemeClr val="tx1"/>
                          </a:solidFill>
                          <a:latin typeface="Times New Roman"/>
                          <a:ea typeface="Times New Roman"/>
                        </a:rPr>
                        <a:t>Tarefa</a:t>
                      </a:r>
                      <a:endParaRPr lang="pt-BR" sz="1600" dirty="0">
                        <a:solidFill>
                          <a:schemeClr val="tx1"/>
                        </a:solidFill>
                        <a:latin typeface="Times New Roman"/>
                        <a:ea typeface="Times New Roman"/>
                      </a:endParaRPr>
                    </a:p>
                  </a:txBody>
                  <a:tcPr marL="61755" marR="61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28625" algn="ctr">
                        <a:spcAft>
                          <a:spcPts val="0"/>
                        </a:spcAft>
                      </a:pPr>
                      <a:r>
                        <a:rPr lang="pt-BR" sz="1600" b="1" dirty="0">
                          <a:solidFill>
                            <a:schemeClr val="tx1"/>
                          </a:solidFill>
                          <a:latin typeface="Times New Roman"/>
                          <a:ea typeface="Times New Roman"/>
                        </a:rPr>
                        <a:t>Prazo</a:t>
                      </a:r>
                      <a:endParaRPr lang="pt-BR" sz="1600" dirty="0">
                        <a:solidFill>
                          <a:schemeClr val="tx1"/>
                        </a:solidFill>
                        <a:latin typeface="Times New Roman"/>
                        <a:ea typeface="Times New Roman"/>
                      </a:endParaRPr>
                    </a:p>
                  </a:txBody>
                  <a:tcPr marL="61755" marR="61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11149">
                <a:tc>
                  <a:txBody>
                    <a:bodyPr/>
                    <a:lstStyle/>
                    <a:p>
                      <a:pPr indent="-428625" algn="ctr">
                        <a:lnSpc>
                          <a:spcPct val="150000"/>
                        </a:lnSpc>
                        <a:spcAft>
                          <a:spcPts val="0"/>
                        </a:spcAft>
                      </a:pPr>
                      <a:r>
                        <a:rPr lang="pt-BR" sz="2000" dirty="0">
                          <a:solidFill>
                            <a:schemeClr val="tx1"/>
                          </a:solidFill>
                          <a:latin typeface="Times New Roman"/>
                          <a:ea typeface="Times New Roman"/>
                        </a:rPr>
                        <a:t>3</a:t>
                      </a:r>
                    </a:p>
                  </a:txBody>
                  <a:tcPr marL="61755" marR="61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28625" algn="ctr">
                        <a:lnSpc>
                          <a:spcPct val="150000"/>
                        </a:lnSpc>
                        <a:spcAft>
                          <a:spcPts val="0"/>
                        </a:spcAft>
                      </a:pPr>
                      <a:r>
                        <a:rPr lang="pt-BR" sz="2000" dirty="0">
                          <a:solidFill>
                            <a:schemeClr val="tx1"/>
                          </a:solidFill>
                          <a:latin typeface="Times New Roman"/>
                          <a:ea typeface="Times New Roman"/>
                        </a:rPr>
                        <a:t>CONSU - Conselho Universitário</a:t>
                      </a:r>
                    </a:p>
                  </a:txBody>
                  <a:tcPr marL="61755" marR="61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28625" algn="just">
                        <a:spcAft>
                          <a:spcPts val="0"/>
                        </a:spcAft>
                      </a:pPr>
                      <a:endParaRPr lang="pt-BR" sz="2000" dirty="0">
                        <a:solidFill>
                          <a:schemeClr val="tx1"/>
                        </a:solidFill>
                        <a:latin typeface="Times New Roman"/>
                        <a:ea typeface="Times New Roman"/>
                      </a:endParaRPr>
                    </a:p>
                    <a:p>
                      <a:pPr indent="-428625" algn="just">
                        <a:spcAft>
                          <a:spcPts val="0"/>
                        </a:spcAft>
                      </a:pPr>
                      <a:r>
                        <a:rPr lang="pt-BR" sz="2000" dirty="0">
                          <a:solidFill>
                            <a:schemeClr val="tx1"/>
                          </a:solidFill>
                          <a:latin typeface="Times New Roman"/>
                          <a:ea typeface="Times New Roman"/>
                        </a:rPr>
                        <a:t>Analisar e aprovar o PAINT</a:t>
                      </a:r>
                    </a:p>
                  </a:txBody>
                  <a:tcPr marL="61755" marR="617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28625" algn="just">
                        <a:spcAft>
                          <a:spcPts val="0"/>
                        </a:spcAft>
                      </a:pPr>
                      <a:r>
                        <a:rPr lang="pt-BR" sz="2000" dirty="0">
                          <a:solidFill>
                            <a:schemeClr val="tx1"/>
                          </a:solidFill>
                          <a:latin typeface="Times New Roman"/>
                          <a:ea typeface="Times New Roman"/>
                        </a:rPr>
                        <a:t>Até o último dia útil do mês de dezembro de cada ano (art. 7º)</a:t>
                      </a:r>
                    </a:p>
                  </a:txBody>
                  <a:tcPr marL="61755" marR="61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26915">
                <a:tc>
                  <a:txBody>
                    <a:bodyPr/>
                    <a:lstStyle/>
                    <a:p>
                      <a:pPr indent="-428625" algn="ctr">
                        <a:lnSpc>
                          <a:spcPct val="150000"/>
                        </a:lnSpc>
                        <a:spcAft>
                          <a:spcPts val="0"/>
                        </a:spcAft>
                      </a:pPr>
                      <a:r>
                        <a:rPr lang="pt-BR" sz="2000" dirty="0">
                          <a:solidFill>
                            <a:schemeClr val="tx1"/>
                          </a:solidFill>
                          <a:latin typeface="Times New Roman"/>
                          <a:ea typeface="Times New Roman"/>
                        </a:rPr>
                        <a:t>4</a:t>
                      </a:r>
                    </a:p>
                  </a:txBody>
                  <a:tcPr marL="61755" marR="61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28625" algn="ctr">
                        <a:lnSpc>
                          <a:spcPct val="150000"/>
                        </a:lnSpc>
                        <a:spcAft>
                          <a:spcPts val="0"/>
                        </a:spcAft>
                      </a:pPr>
                      <a:r>
                        <a:rPr lang="pt-BR" sz="2000" dirty="0">
                          <a:solidFill>
                            <a:schemeClr val="tx1"/>
                          </a:solidFill>
                          <a:latin typeface="Times New Roman"/>
                          <a:ea typeface="Times New Roman"/>
                        </a:rPr>
                        <a:t>Auditoria Interna</a:t>
                      </a:r>
                    </a:p>
                  </a:txBody>
                  <a:tcPr marL="61755" marR="61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28625" algn="just">
                        <a:spcAft>
                          <a:spcPts val="0"/>
                        </a:spcAft>
                      </a:pPr>
                      <a:r>
                        <a:rPr lang="pt-BR" sz="2000" dirty="0">
                          <a:solidFill>
                            <a:schemeClr val="tx1"/>
                          </a:solidFill>
                          <a:latin typeface="Times New Roman"/>
                          <a:ea typeface="Times New Roman"/>
                        </a:rPr>
                        <a:t>Encaminhar o PAINT para a CGU, somente após aprovação do CONSU</a:t>
                      </a:r>
                    </a:p>
                  </a:txBody>
                  <a:tcPr marL="61755" marR="617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28625" algn="just">
                        <a:spcAft>
                          <a:spcPts val="0"/>
                        </a:spcAft>
                      </a:pPr>
                      <a:r>
                        <a:rPr lang="pt-BR" sz="2000" dirty="0">
                          <a:solidFill>
                            <a:schemeClr val="tx1"/>
                          </a:solidFill>
                          <a:latin typeface="Times New Roman"/>
                          <a:ea typeface="Times New Roman"/>
                        </a:rPr>
                        <a:t>Até o último</a:t>
                      </a:r>
                      <a:r>
                        <a:rPr lang="pt-BR" sz="2000" baseline="0" dirty="0">
                          <a:solidFill>
                            <a:schemeClr val="tx1"/>
                          </a:solidFill>
                          <a:latin typeface="Times New Roman"/>
                          <a:ea typeface="Times New Roman"/>
                        </a:rPr>
                        <a:t> </a:t>
                      </a:r>
                      <a:r>
                        <a:rPr lang="pt-BR" sz="2000" dirty="0">
                          <a:solidFill>
                            <a:schemeClr val="tx1"/>
                          </a:solidFill>
                          <a:latin typeface="Times New Roman"/>
                          <a:ea typeface="Times New Roman"/>
                        </a:rPr>
                        <a:t>dia do mês de fevereiro de cada exercício a que se aplica (art. 8º)</a:t>
                      </a:r>
                    </a:p>
                  </a:txBody>
                  <a:tcPr marL="61755" marR="61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961317">
                <a:tc>
                  <a:txBody>
                    <a:bodyPr/>
                    <a:lstStyle/>
                    <a:p>
                      <a:pPr indent="-428625" algn="ctr">
                        <a:lnSpc>
                          <a:spcPct val="150000"/>
                        </a:lnSpc>
                        <a:spcAft>
                          <a:spcPts val="0"/>
                        </a:spcAft>
                      </a:pPr>
                      <a:r>
                        <a:rPr lang="pt-BR" sz="2000" dirty="0">
                          <a:solidFill>
                            <a:schemeClr val="tx1"/>
                          </a:solidFill>
                          <a:latin typeface="Times New Roman"/>
                          <a:ea typeface="Times New Roman"/>
                        </a:rPr>
                        <a:t>5</a:t>
                      </a:r>
                    </a:p>
                  </a:txBody>
                  <a:tcPr marL="61755" marR="61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28625" algn="ctr">
                        <a:lnSpc>
                          <a:spcPct val="150000"/>
                        </a:lnSpc>
                        <a:spcAft>
                          <a:spcPts val="0"/>
                        </a:spcAft>
                      </a:pPr>
                      <a:r>
                        <a:rPr lang="pt-BR" sz="2000" dirty="0">
                          <a:solidFill>
                            <a:schemeClr val="tx1"/>
                          </a:solidFill>
                          <a:latin typeface="Times New Roman"/>
                          <a:ea typeface="Times New Roman"/>
                        </a:rPr>
                        <a:t>Auditoria Interna</a:t>
                      </a:r>
                    </a:p>
                  </a:txBody>
                  <a:tcPr marL="61755" marR="61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28625" algn="just">
                        <a:spcAft>
                          <a:spcPts val="0"/>
                        </a:spcAft>
                      </a:pPr>
                      <a:r>
                        <a:rPr lang="pt-BR" sz="2000" dirty="0">
                          <a:solidFill>
                            <a:schemeClr val="tx1"/>
                          </a:solidFill>
                          <a:latin typeface="Times New Roman"/>
                          <a:ea typeface="Times New Roman"/>
                        </a:rPr>
                        <a:t>Dar publicidade ao PAINT </a:t>
                      </a:r>
                      <a:r>
                        <a:rPr lang="pt-BR" sz="2000" b="1" u="sng" dirty="0">
                          <a:solidFill>
                            <a:schemeClr val="tx1"/>
                          </a:solidFill>
                          <a:effectLst>
                            <a:outerShdw blurRad="38100" dist="38100" dir="2700000" algn="tl">
                              <a:srgbClr val="000000">
                                <a:alpha val="43137"/>
                              </a:srgbClr>
                            </a:outerShdw>
                          </a:effectLst>
                          <a:latin typeface="Times New Roman"/>
                          <a:ea typeface="Times New Roman"/>
                        </a:rPr>
                        <a:t>ressalvadas</a:t>
                      </a:r>
                      <a:r>
                        <a:rPr lang="pt-BR" sz="2000" b="1" dirty="0">
                          <a:solidFill>
                            <a:schemeClr val="tx1"/>
                          </a:solidFill>
                          <a:effectLst>
                            <a:outerShdw blurRad="38100" dist="38100" dir="2700000" algn="tl">
                              <a:srgbClr val="000000">
                                <a:alpha val="43137"/>
                              </a:srgbClr>
                            </a:outerShdw>
                          </a:effectLst>
                          <a:latin typeface="Times New Roman"/>
                          <a:ea typeface="Times New Roman"/>
                        </a:rPr>
                        <a:t> </a:t>
                      </a:r>
                      <a:r>
                        <a:rPr lang="pt-BR" sz="2000" dirty="0">
                          <a:solidFill>
                            <a:schemeClr val="tx1"/>
                          </a:solidFill>
                          <a:latin typeface="Times New Roman"/>
                          <a:ea typeface="Times New Roman"/>
                        </a:rPr>
                        <a:t>as informações sigilosas previstas em lei</a:t>
                      </a:r>
                    </a:p>
                  </a:txBody>
                  <a:tcPr marL="61755" marR="617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28625" algn="just">
                        <a:spcAft>
                          <a:spcPts val="0"/>
                        </a:spcAft>
                      </a:pPr>
                      <a:r>
                        <a:rPr lang="pt-BR" sz="2000" dirty="0">
                          <a:solidFill>
                            <a:schemeClr val="tx1"/>
                          </a:solidFill>
                          <a:latin typeface="Times New Roman"/>
                          <a:ea typeface="Times New Roman"/>
                        </a:rPr>
                        <a:t>Até 30 dias após a aprovação (art. 9º)</a:t>
                      </a:r>
                    </a:p>
                  </a:txBody>
                  <a:tcPr marL="61755" marR="61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21538" name="CaixaDeTexto 2">
            <a:extLst>
              <a:ext uri="{FF2B5EF4-FFF2-40B4-BE49-F238E27FC236}">
                <a16:creationId xmlns:a16="http://schemas.microsoft.com/office/drawing/2014/main" id="{B09B5864-ADE6-7093-4988-9B65CC3922F9}"/>
              </a:ext>
            </a:extLst>
          </p:cNvPr>
          <p:cNvSpPr txBox="1">
            <a:spLocks noChangeArrowheads="1"/>
          </p:cNvSpPr>
          <p:nvPr/>
        </p:nvSpPr>
        <p:spPr bwMode="auto">
          <a:xfrm>
            <a:off x="460311" y="213691"/>
            <a:ext cx="724371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pt-BR" altLang="pt-BR" b="1" dirty="0">
                <a:latin typeface="Times New Roman" panose="02020603050405020304" pitchFamily="18" charset="0"/>
                <a:cs typeface="Times New Roman" panose="02020603050405020304" pitchFamily="18" charset="0"/>
              </a:rPr>
              <a:t>Elaboração do Plano Anual de Atividades da Auditoria Interna (PAINT)</a:t>
            </a:r>
          </a:p>
          <a:p>
            <a:pPr algn="ctr" eaLnBrk="1" hangingPunct="1"/>
            <a:r>
              <a:rPr lang="pt-BR" altLang="pt-BR" b="1" dirty="0">
                <a:latin typeface="Times New Roman" panose="02020603050405020304" pitchFamily="18" charset="0"/>
                <a:cs typeface="Times New Roman" panose="02020603050405020304" pitchFamily="18" charset="0"/>
              </a:rPr>
              <a:t>Instrução Normativa nº 05/CGU, de 27/08/2021</a:t>
            </a:r>
          </a:p>
        </p:txBody>
      </p:sp>
    </p:spTree>
    <p:extLst>
      <p:ext uri="{BB962C8B-B14F-4D97-AF65-F5344CB8AC3E}">
        <p14:creationId xmlns:p14="http://schemas.microsoft.com/office/powerpoint/2010/main" val="36596665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tângulo 1">
            <a:extLst>
              <a:ext uri="{FF2B5EF4-FFF2-40B4-BE49-F238E27FC236}">
                <a16:creationId xmlns:a16="http://schemas.microsoft.com/office/drawing/2014/main" id="{BF4EEC55-DADF-BA96-4F1C-BDD46A7688E1}"/>
              </a:ext>
            </a:extLst>
          </p:cNvPr>
          <p:cNvSpPr>
            <a:spLocks noChangeArrowheads="1"/>
          </p:cNvSpPr>
          <p:nvPr/>
        </p:nvSpPr>
        <p:spPr bwMode="auto">
          <a:xfrm>
            <a:off x="251520" y="548680"/>
            <a:ext cx="770413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pt-BR" altLang="pt-BR" sz="2400" b="1" dirty="0">
                <a:latin typeface="Times New Roman" panose="02020603050405020304" pitchFamily="18" charset="0"/>
                <a:cs typeface="Times New Roman" panose="02020603050405020304" pitchFamily="18" charset="0"/>
              </a:rPr>
              <a:t>Relatório Anual de Atividades de Auditoria Interna (RAINT)</a:t>
            </a:r>
          </a:p>
        </p:txBody>
      </p:sp>
      <p:sp>
        <p:nvSpPr>
          <p:cNvPr id="22531" name="CaixaDeTexto 2">
            <a:extLst>
              <a:ext uri="{FF2B5EF4-FFF2-40B4-BE49-F238E27FC236}">
                <a16:creationId xmlns:a16="http://schemas.microsoft.com/office/drawing/2014/main" id="{24B40927-EA05-965E-C08A-20A19B4DBC5A}"/>
              </a:ext>
            </a:extLst>
          </p:cNvPr>
          <p:cNvSpPr txBox="1">
            <a:spLocks noChangeArrowheads="1"/>
          </p:cNvSpPr>
          <p:nvPr/>
        </p:nvSpPr>
        <p:spPr bwMode="auto">
          <a:xfrm>
            <a:off x="467544" y="1268760"/>
            <a:ext cx="8064251" cy="5011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150000"/>
              </a:lnSpc>
            </a:pPr>
            <a:r>
              <a:rPr lang="pt-BR" altLang="pt-BR" sz="2400" dirty="0">
                <a:latin typeface="Times New Roman" panose="02020603050405020304" pitchFamily="18" charset="0"/>
                <a:cs typeface="Times New Roman" panose="02020603050405020304" pitchFamily="18" charset="0"/>
              </a:rPr>
              <a:t>De acordo com o art. 10 da Instrução Normativa 05/2021 da CGU a apresentação dos resultados dos trabalhos de auditoria interna será efetuada por meio do Relatório Anual de Atividades da Auditoria Interna – RAINT, que conterá no mínimo (Art. 11):</a:t>
            </a:r>
          </a:p>
          <a:p>
            <a:pPr algn="just">
              <a:lnSpc>
                <a:spcPct val="150000"/>
              </a:lnSpc>
            </a:pPr>
            <a:r>
              <a:rPr lang="pt-BR" sz="2400" b="0" i="0" dirty="0">
                <a:effectLst/>
                <a:latin typeface="Times New Roman" panose="02020603050405020304" pitchFamily="18" charset="0"/>
                <a:cs typeface="Times New Roman" panose="02020603050405020304" pitchFamily="18" charset="0"/>
              </a:rPr>
              <a:t>I - quadro demonstrativo da alocação efetiva da força de trabalho durante a vigência do PAINT;</a:t>
            </a:r>
          </a:p>
          <a:p>
            <a:pPr algn="just">
              <a:lnSpc>
                <a:spcPct val="150000"/>
              </a:lnSpc>
            </a:pPr>
            <a:r>
              <a:rPr lang="pt-BR" sz="2400" b="0" i="0" dirty="0">
                <a:effectLst/>
                <a:latin typeface="Times New Roman" panose="02020603050405020304" pitchFamily="18" charset="0"/>
                <a:cs typeface="Times New Roman" panose="02020603050405020304" pitchFamily="18" charset="0"/>
              </a:rPr>
              <a:t>II - posição sobre a execução dos serviços de auditoria previstos no PAINT, relacionando aqueles finalizados, não concluídos, não realizados e realizados sem previsão no PAINT;</a:t>
            </a:r>
            <a:endParaRPr lang="pt-BR" altLang="pt-BR"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tângulo 1">
            <a:extLst>
              <a:ext uri="{FF2B5EF4-FFF2-40B4-BE49-F238E27FC236}">
                <a16:creationId xmlns:a16="http://schemas.microsoft.com/office/drawing/2014/main" id="{BF4EEC55-DADF-BA96-4F1C-BDD46A7688E1}"/>
              </a:ext>
            </a:extLst>
          </p:cNvPr>
          <p:cNvSpPr>
            <a:spLocks noChangeArrowheads="1"/>
          </p:cNvSpPr>
          <p:nvPr/>
        </p:nvSpPr>
        <p:spPr bwMode="auto">
          <a:xfrm>
            <a:off x="323528" y="692696"/>
            <a:ext cx="770413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pt-BR" altLang="pt-BR" sz="2400" b="1" dirty="0">
                <a:latin typeface="Times New Roman" panose="02020603050405020304" pitchFamily="18" charset="0"/>
                <a:cs typeface="Times New Roman" panose="02020603050405020304" pitchFamily="18" charset="0"/>
              </a:rPr>
              <a:t>Relatório Anual de Atividades de Auditoria Interna (RAINT)</a:t>
            </a:r>
          </a:p>
        </p:txBody>
      </p:sp>
      <p:sp>
        <p:nvSpPr>
          <p:cNvPr id="22531" name="CaixaDeTexto 2">
            <a:extLst>
              <a:ext uri="{FF2B5EF4-FFF2-40B4-BE49-F238E27FC236}">
                <a16:creationId xmlns:a16="http://schemas.microsoft.com/office/drawing/2014/main" id="{24B40927-EA05-965E-C08A-20A19B4DBC5A}"/>
              </a:ext>
            </a:extLst>
          </p:cNvPr>
          <p:cNvSpPr txBox="1">
            <a:spLocks noChangeArrowheads="1"/>
          </p:cNvSpPr>
          <p:nvPr/>
        </p:nvSpPr>
        <p:spPr bwMode="auto">
          <a:xfrm>
            <a:off x="467544" y="1511964"/>
            <a:ext cx="7992566" cy="5011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150000"/>
              </a:lnSpc>
            </a:pPr>
            <a:r>
              <a:rPr lang="pt-BR" altLang="pt-BR" sz="2400" dirty="0">
                <a:latin typeface="Times New Roman" panose="02020603050405020304" pitchFamily="18" charset="0"/>
                <a:cs typeface="Times New Roman" panose="02020603050405020304" pitchFamily="18" charset="0"/>
              </a:rPr>
              <a:t>III - descrição dos fatos relevantes que impactaram a execução dos serviços de auditoria; </a:t>
            </a:r>
          </a:p>
          <a:p>
            <a:pPr algn="just" eaLnBrk="1" hangingPunct="1">
              <a:lnSpc>
                <a:spcPct val="150000"/>
              </a:lnSpc>
            </a:pPr>
            <a:r>
              <a:rPr lang="pt-BR" altLang="pt-BR" sz="2400" dirty="0">
                <a:latin typeface="Times New Roman" panose="02020603050405020304" pitchFamily="18" charset="0"/>
                <a:cs typeface="Times New Roman" panose="02020603050405020304" pitchFamily="18" charset="0"/>
              </a:rPr>
              <a:t>IV - quadro demonstrativo do valor dos benefícios financeiros e do quantitativo dos benefícios não financeiros auferidos em decorrência da atuação da UAIG ao longo do exercício, conforme as disposições da Instrução Normativa nº 10, de 28 de abril de 2020, da CGU; </a:t>
            </a:r>
          </a:p>
          <a:p>
            <a:pPr algn="just" eaLnBrk="1" hangingPunct="1">
              <a:lnSpc>
                <a:spcPct val="150000"/>
              </a:lnSpc>
            </a:pPr>
            <a:r>
              <a:rPr lang="pt-BR" altLang="pt-BR" sz="2400" dirty="0">
                <a:latin typeface="Times New Roman" panose="02020603050405020304" pitchFamily="18" charset="0"/>
                <a:cs typeface="Times New Roman" panose="02020603050405020304" pitchFamily="18" charset="0"/>
              </a:rPr>
              <a:t>V – informe sobre os resultados do Programa de Gestão e Melhoria da Qualidade - PGMQ.</a:t>
            </a:r>
            <a:r>
              <a:rPr lang="pt-BR" altLang="pt-BR" dirty="0">
                <a:solidFill>
                  <a:srgbClr val="FF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4195389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tângulo 1">
            <a:extLst>
              <a:ext uri="{FF2B5EF4-FFF2-40B4-BE49-F238E27FC236}">
                <a16:creationId xmlns:a16="http://schemas.microsoft.com/office/drawing/2014/main" id="{BF4EEC55-DADF-BA96-4F1C-BDD46A7688E1}"/>
              </a:ext>
            </a:extLst>
          </p:cNvPr>
          <p:cNvSpPr>
            <a:spLocks noChangeArrowheads="1"/>
          </p:cNvSpPr>
          <p:nvPr/>
        </p:nvSpPr>
        <p:spPr bwMode="auto">
          <a:xfrm>
            <a:off x="684213" y="260350"/>
            <a:ext cx="770413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pt-BR" altLang="pt-BR" sz="2400" b="1">
                <a:latin typeface="Times New Roman" panose="02020603050405020304" pitchFamily="18" charset="0"/>
                <a:cs typeface="Times New Roman" panose="02020603050405020304" pitchFamily="18" charset="0"/>
              </a:rPr>
              <a:t>Relatório Anual de Atividades de Auditoria Interna (RAINT)</a:t>
            </a:r>
            <a:endParaRPr lang="pt-BR" altLang="pt-BR" sz="2400" b="1" dirty="0">
              <a:latin typeface="Times New Roman" panose="02020603050405020304" pitchFamily="18" charset="0"/>
              <a:cs typeface="Times New Roman" panose="02020603050405020304" pitchFamily="18" charset="0"/>
            </a:endParaRPr>
          </a:p>
        </p:txBody>
      </p:sp>
      <p:sp>
        <p:nvSpPr>
          <p:cNvPr id="22531" name="CaixaDeTexto 2">
            <a:extLst>
              <a:ext uri="{FF2B5EF4-FFF2-40B4-BE49-F238E27FC236}">
                <a16:creationId xmlns:a16="http://schemas.microsoft.com/office/drawing/2014/main" id="{24B40927-EA05-965E-C08A-20A19B4DBC5A}"/>
              </a:ext>
            </a:extLst>
          </p:cNvPr>
          <p:cNvSpPr txBox="1">
            <a:spLocks noChangeArrowheads="1"/>
          </p:cNvSpPr>
          <p:nvPr/>
        </p:nvSpPr>
        <p:spPr bwMode="auto">
          <a:xfrm>
            <a:off x="395537" y="1196754"/>
            <a:ext cx="8056006" cy="5559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150000"/>
              </a:lnSpc>
            </a:pPr>
            <a:r>
              <a:rPr lang="pt-BR" altLang="pt-BR" sz="2400">
                <a:latin typeface="Times New Roman" panose="02020603050405020304" pitchFamily="18" charset="0"/>
                <a:cs typeface="Times New Roman" panose="02020603050405020304" pitchFamily="18" charset="0"/>
              </a:rPr>
              <a:t>Conforme o art. 12 da referida IN 05/2021, As UAIG devem comunicar o RAINT ao Conselho de Administração ou instância equivalente, ou na sua ausência, ao dirigente máximo do órgão ou da entidade. Deve ser encaminhado o RAINT à respectiva unidade de supervisão técnica até o último dia útil do mês de março do exercício seguinte ao qual se refere.</a:t>
            </a:r>
          </a:p>
          <a:p>
            <a:pPr algn="just" eaLnBrk="1" hangingPunct="1">
              <a:lnSpc>
                <a:spcPct val="150000"/>
              </a:lnSpc>
            </a:pPr>
            <a:r>
              <a:rPr lang="pt-BR" altLang="pt-BR" sz="2400">
                <a:latin typeface="Times New Roman" panose="02020603050405020304" pitchFamily="18" charset="0"/>
                <a:cs typeface="Times New Roman" panose="02020603050405020304" pitchFamily="18" charset="0"/>
              </a:rPr>
              <a:t>O RAINT deve ser publicado na página do órgão ou da entidade na internet até o último dia útil do mês de março do exercício seguinte ao qual se refere, ressalvadas as informações sigilosas previstas em lei (Art.14).</a:t>
            </a:r>
            <a:endParaRPr lang="pt-BR" altLang="pt-BR"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99044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a:extLst>
              <a:ext uri="{FF2B5EF4-FFF2-40B4-BE49-F238E27FC236}">
                <a16:creationId xmlns:a16="http://schemas.microsoft.com/office/drawing/2014/main" id="{AFA5ABA7-C672-62F0-F2EC-8616367945AF}"/>
              </a:ext>
            </a:extLst>
          </p:cNvPr>
          <p:cNvGraphicFramePr>
            <a:graphicFrameLocks noGrp="1"/>
          </p:cNvGraphicFramePr>
          <p:nvPr>
            <p:extLst>
              <p:ext uri="{D42A27DB-BD31-4B8C-83A1-F6EECF244321}">
                <p14:modId xmlns:p14="http://schemas.microsoft.com/office/powerpoint/2010/main" val="940311688"/>
              </p:ext>
            </p:extLst>
          </p:nvPr>
        </p:nvGraphicFramePr>
        <p:xfrm>
          <a:off x="428624" y="1196752"/>
          <a:ext cx="8215313" cy="3319264"/>
        </p:xfrm>
        <a:graphic>
          <a:graphicData uri="http://schemas.openxmlformats.org/drawingml/2006/table">
            <a:tbl>
              <a:tblPr/>
              <a:tblGrid>
                <a:gridCol w="1420206">
                  <a:extLst>
                    <a:ext uri="{9D8B030D-6E8A-4147-A177-3AD203B41FA5}">
                      <a16:colId xmlns:a16="http://schemas.microsoft.com/office/drawing/2014/main" val="20000"/>
                    </a:ext>
                  </a:extLst>
                </a:gridCol>
                <a:gridCol w="2184638">
                  <a:extLst>
                    <a:ext uri="{9D8B030D-6E8A-4147-A177-3AD203B41FA5}">
                      <a16:colId xmlns:a16="http://schemas.microsoft.com/office/drawing/2014/main" val="20001"/>
                    </a:ext>
                  </a:extLst>
                </a:gridCol>
                <a:gridCol w="2266724">
                  <a:extLst>
                    <a:ext uri="{9D8B030D-6E8A-4147-A177-3AD203B41FA5}">
                      <a16:colId xmlns:a16="http://schemas.microsoft.com/office/drawing/2014/main" val="20002"/>
                    </a:ext>
                  </a:extLst>
                </a:gridCol>
                <a:gridCol w="2343745">
                  <a:extLst>
                    <a:ext uri="{9D8B030D-6E8A-4147-A177-3AD203B41FA5}">
                      <a16:colId xmlns:a16="http://schemas.microsoft.com/office/drawing/2014/main" val="20003"/>
                    </a:ext>
                  </a:extLst>
                </a:gridCol>
              </a:tblGrid>
              <a:tr h="576064">
                <a:tc>
                  <a:txBody>
                    <a:bodyPr/>
                    <a:lstStyle/>
                    <a:p>
                      <a:pPr indent="-428625" algn="ctr">
                        <a:spcAft>
                          <a:spcPts val="0"/>
                        </a:spcAft>
                      </a:pPr>
                      <a:r>
                        <a:rPr lang="pt-BR" sz="1600" b="1" dirty="0">
                          <a:solidFill>
                            <a:schemeClr val="tx1"/>
                          </a:solidFill>
                          <a:latin typeface="Times New Roman"/>
                          <a:ea typeface="Times New Roman"/>
                        </a:rPr>
                        <a:t>Sequência de realização</a:t>
                      </a:r>
                      <a:endParaRPr lang="pt-BR" sz="1600" dirty="0">
                        <a:solidFill>
                          <a:schemeClr val="tx1"/>
                        </a:solidFill>
                        <a:latin typeface="Times New Roman"/>
                        <a:ea typeface="Times New Roman"/>
                      </a:endParaRPr>
                    </a:p>
                  </a:txBody>
                  <a:tcPr marL="61755" marR="61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28625" algn="ctr">
                        <a:spcAft>
                          <a:spcPts val="0"/>
                        </a:spcAft>
                      </a:pPr>
                      <a:r>
                        <a:rPr lang="pt-BR" sz="1600" b="1" dirty="0">
                          <a:solidFill>
                            <a:schemeClr val="tx1"/>
                          </a:solidFill>
                          <a:latin typeface="Times New Roman"/>
                          <a:ea typeface="Times New Roman"/>
                        </a:rPr>
                        <a:t>Unidade / Órgão</a:t>
                      </a:r>
                      <a:endParaRPr lang="pt-BR" sz="1600" dirty="0">
                        <a:solidFill>
                          <a:schemeClr val="tx1"/>
                        </a:solidFill>
                        <a:latin typeface="Times New Roman"/>
                        <a:ea typeface="Times New Roman"/>
                      </a:endParaRPr>
                    </a:p>
                  </a:txBody>
                  <a:tcPr marL="61755" marR="61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28625" algn="ctr">
                        <a:spcAft>
                          <a:spcPts val="0"/>
                        </a:spcAft>
                      </a:pPr>
                      <a:r>
                        <a:rPr lang="pt-BR" sz="1600" b="1" dirty="0">
                          <a:solidFill>
                            <a:schemeClr val="tx1"/>
                          </a:solidFill>
                          <a:latin typeface="Times New Roman"/>
                          <a:ea typeface="Times New Roman"/>
                        </a:rPr>
                        <a:t>Tarefa</a:t>
                      </a:r>
                      <a:endParaRPr lang="pt-BR" sz="1600" dirty="0">
                        <a:solidFill>
                          <a:schemeClr val="tx1"/>
                        </a:solidFill>
                        <a:latin typeface="Times New Roman"/>
                        <a:ea typeface="Times New Roman"/>
                      </a:endParaRPr>
                    </a:p>
                  </a:txBody>
                  <a:tcPr marL="61755" marR="61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28625" algn="ctr">
                        <a:spcAft>
                          <a:spcPts val="0"/>
                        </a:spcAft>
                      </a:pPr>
                      <a:r>
                        <a:rPr lang="pt-BR" sz="1600" b="1" dirty="0">
                          <a:solidFill>
                            <a:schemeClr val="tx1"/>
                          </a:solidFill>
                          <a:latin typeface="Times New Roman"/>
                          <a:ea typeface="Times New Roman"/>
                        </a:rPr>
                        <a:t>Prazo</a:t>
                      </a:r>
                      <a:endParaRPr lang="pt-BR" sz="1600" dirty="0">
                        <a:solidFill>
                          <a:schemeClr val="tx1"/>
                        </a:solidFill>
                        <a:latin typeface="Times New Roman"/>
                        <a:ea typeface="Times New Roman"/>
                      </a:endParaRPr>
                    </a:p>
                  </a:txBody>
                  <a:tcPr marL="61755" marR="61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indent="-428625" algn="ctr">
                        <a:lnSpc>
                          <a:spcPct val="150000"/>
                        </a:lnSpc>
                        <a:spcAft>
                          <a:spcPts val="0"/>
                        </a:spcAft>
                      </a:pPr>
                      <a:r>
                        <a:rPr lang="pt-BR" sz="1800" dirty="0">
                          <a:solidFill>
                            <a:schemeClr val="tx1"/>
                          </a:solidFill>
                          <a:latin typeface="Times New Roman"/>
                          <a:ea typeface="Times New Roman"/>
                        </a:rPr>
                        <a:t>1</a:t>
                      </a:r>
                    </a:p>
                  </a:txBody>
                  <a:tcPr marL="61755" marR="61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28625" algn="ctr">
                        <a:lnSpc>
                          <a:spcPct val="150000"/>
                        </a:lnSpc>
                        <a:spcAft>
                          <a:spcPts val="0"/>
                        </a:spcAft>
                      </a:pPr>
                      <a:r>
                        <a:rPr lang="pt-BR" sz="1800" dirty="0">
                          <a:solidFill>
                            <a:schemeClr val="tx1"/>
                          </a:solidFill>
                          <a:latin typeface="Times New Roman"/>
                          <a:ea typeface="Times New Roman"/>
                        </a:rPr>
                        <a:t>Auditoria Interna</a:t>
                      </a:r>
                    </a:p>
                  </a:txBody>
                  <a:tcPr marL="61755" marR="61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28625" algn="ctr">
                        <a:spcAft>
                          <a:spcPts val="0"/>
                        </a:spcAft>
                      </a:pPr>
                      <a:r>
                        <a:rPr lang="pt-BR" sz="1800" dirty="0">
                          <a:solidFill>
                            <a:schemeClr val="tx1"/>
                          </a:solidFill>
                          <a:latin typeface="Times New Roman"/>
                          <a:ea typeface="Times New Roman"/>
                        </a:rPr>
                        <a:t>Comunicar ao Conselho de administração ou Equivalente, resultado RAINT art. 12</a:t>
                      </a:r>
                    </a:p>
                  </a:txBody>
                  <a:tcPr marL="61755" marR="617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28625" algn="just">
                        <a:spcAft>
                          <a:spcPts val="0"/>
                        </a:spcAft>
                      </a:pPr>
                      <a:r>
                        <a:rPr lang="pt-BR" sz="1800" dirty="0">
                          <a:solidFill>
                            <a:schemeClr val="tx1"/>
                          </a:solidFill>
                          <a:latin typeface="Times New Roman"/>
                          <a:ea typeface="Times New Roman"/>
                        </a:rPr>
                        <a:t>Até o dia 20 de março do </a:t>
                      </a:r>
                      <a:r>
                        <a:rPr lang="pt-BR" sz="1800" b="0" i="0" kern="1200" dirty="0">
                          <a:solidFill>
                            <a:schemeClr val="tx1"/>
                          </a:solidFill>
                          <a:effectLst/>
                          <a:latin typeface="Times New Roman" panose="02020603050405020304" pitchFamily="18" charset="0"/>
                          <a:ea typeface="+mn-ea"/>
                          <a:cs typeface="Times New Roman" panose="02020603050405020304" pitchFamily="18" charset="0"/>
                        </a:rPr>
                        <a:t> exercício seguinte ao qual se refere </a:t>
                      </a:r>
                      <a:r>
                        <a:rPr lang="pt-BR" sz="1800" dirty="0">
                          <a:solidFill>
                            <a:schemeClr val="tx1"/>
                          </a:solidFill>
                          <a:latin typeface="Times New Roman"/>
                          <a:ea typeface="Times New Roman"/>
                        </a:rPr>
                        <a:t>(Prazo da Auditoria Interna).</a:t>
                      </a:r>
                    </a:p>
                  </a:txBody>
                  <a:tcPr marL="61755" marR="61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35496">
                <a:tc>
                  <a:txBody>
                    <a:bodyPr/>
                    <a:lstStyle/>
                    <a:p>
                      <a:pPr indent="-428625" algn="ctr">
                        <a:lnSpc>
                          <a:spcPct val="150000"/>
                        </a:lnSpc>
                        <a:spcAft>
                          <a:spcPts val="0"/>
                        </a:spcAft>
                      </a:pPr>
                      <a:r>
                        <a:rPr lang="pt-BR" sz="1800" dirty="0">
                          <a:solidFill>
                            <a:schemeClr val="tx1"/>
                          </a:solidFill>
                          <a:latin typeface="Times New Roman"/>
                          <a:ea typeface="Times New Roman"/>
                        </a:rPr>
                        <a:t>2</a:t>
                      </a:r>
                    </a:p>
                  </a:txBody>
                  <a:tcPr marL="61755" marR="61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28625" algn="ctr">
                        <a:lnSpc>
                          <a:spcPct val="150000"/>
                        </a:lnSpc>
                        <a:spcAft>
                          <a:spcPts val="0"/>
                        </a:spcAft>
                      </a:pPr>
                      <a:r>
                        <a:rPr lang="pt-BR" sz="1800" dirty="0">
                          <a:solidFill>
                            <a:schemeClr val="tx1"/>
                          </a:solidFill>
                          <a:latin typeface="Times New Roman"/>
                          <a:ea typeface="Times New Roman"/>
                        </a:rPr>
                        <a:t>Auditoria Interna</a:t>
                      </a:r>
                    </a:p>
                  </a:txBody>
                  <a:tcPr marL="61755" marR="61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buFontTx/>
                        <a:buNone/>
                      </a:pPr>
                      <a:endParaRPr lang="pt-BR" sz="1800" b="0" i="0" kern="1200" dirty="0">
                        <a:solidFill>
                          <a:schemeClr val="tx1"/>
                        </a:solidFill>
                        <a:effectLst/>
                        <a:latin typeface="Times New Roman" panose="02020603050405020304" pitchFamily="18" charset="0"/>
                        <a:ea typeface="+mn-ea"/>
                        <a:cs typeface="Times New Roman" panose="02020603050405020304" pitchFamily="18" charset="0"/>
                      </a:endParaRPr>
                    </a:p>
                    <a:p>
                      <a:pPr marL="0" indent="0" algn="ctr">
                        <a:spcAft>
                          <a:spcPts val="0"/>
                        </a:spcAft>
                        <a:buFontTx/>
                        <a:buNone/>
                      </a:pPr>
                      <a:r>
                        <a:rPr lang="pt-BR" sz="1800" b="0" i="0" kern="1200" dirty="0">
                          <a:solidFill>
                            <a:schemeClr val="tx1"/>
                          </a:solidFill>
                          <a:effectLst/>
                          <a:latin typeface="Times New Roman" panose="02020603050405020304" pitchFamily="18" charset="0"/>
                          <a:ea typeface="+mn-ea"/>
                          <a:cs typeface="Times New Roman" panose="02020603050405020304" pitchFamily="18" charset="0"/>
                        </a:rPr>
                        <a:t>Deve encaminhar o RAINT à respectiva unidade de supervisão técnica (CGU)</a:t>
                      </a:r>
                      <a:endParaRPr lang="pt-BR" sz="1800" dirty="0">
                        <a:solidFill>
                          <a:schemeClr val="tx1"/>
                        </a:solidFill>
                        <a:latin typeface="Times New Roman" panose="02020603050405020304" pitchFamily="18" charset="0"/>
                        <a:ea typeface="Times New Roman"/>
                        <a:cs typeface="Times New Roman" panose="02020603050405020304" pitchFamily="18" charset="0"/>
                      </a:endParaRPr>
                    </a:p>
                  </a:txBody>
                  <a:tcPr marL="61755" marR="617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28625" algn="just">
                        <a:spcAft>
                          <a:spcPts val="0"/>
                        </a:spcAft>
                      </a:pPr>
                      <a:r>
                        <a:rPr lang="pt-BR" sz="1800" b="0" i="0" kern="1200" dirty="0">
                          <a:solidFill>
                            <a:schemeClr val="tx1"/>
                          </a:solidFill>
                          <a:effectLst/>
                          <a:latin typeface="Times New Roman" panose="02020603050405020304" pitchFamily="18" charset="0"/>
                          <a:ea typeface="+mn-ea"/>
                          <a:cs typeface="Times New Roman" panose="02020603050405020304" pitchFamily="18" charset="0"/>
                        </a:rPr>
                        <a:t>Até o último dia útil do mês de março do exercício seguinte ao qual se refere (art. 13).</a:t>
                      </a:r>
                      <a:endParaRPr lang="pt-BR" sz="1800" dirty="0">
                        <a:solidFill>
                          <a:schemeClr val="tx1"/>
                        </a:solidFill>
                        <a:latin typeface="Times New Roman"/>
                        <a:ea typeface="Times New Roman"/>
                      </a:endParaRPr>
                    </a:p>
                  </a:txBody>
                  <a:tcPr marL="61755" marR="61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21538" name="CaixaDeTexto 2">
            <a:extLst>
              <a:ext uri="{FF2B5EF4-FFF2-40B4-BE49-F238E27FC236}">
                <a16:creationId xmlns:a16="http://schemas.microsoft.com/office/drawing/2014/main" id="{B09B5864-ADE6-7093-4988-9B65CC3922F9}"/>
              </a:ext>
            </a:extLst>
          </p:cNvPr>
          <p:cNvSpPr txBox="1">
            <a:spLocks noChangeArrowheads="1"/>
          </p:cNvSpPr>
          <p:nvPr/>
        </p:nvSpPr>
        <p:spPr bwMode="auto">
          <a:xfrm>
            <a:off x="460311" y="213691"/>
            <a:ext cx="72437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pt-BR" altLang="pt-BR" sz="1800" b="1" dirty="0">
                <a:latin typeface="Times New Roman" panose="02020603050405020304" pitchFamily="18" charset="0"/>
                <a:cs typeface="Times New Roman" panose="02020603050405020304" pitchFamily="18" charset="0"/>
              </a:rPr>
              <a:t>Relatório Anual de Atividades de Auditoria Interna (RAINT)</a:t>
            </a:r>
          </a:p>
        </p:txBody>
      </p:sp>
      <p:graphicFrame>
        <p:nvGraphicFramePr>
          <p:cNvPr id="3" name="Tabela 2">
            <a:extLst>
              <a:ext uri="{FF2B5EF4-FFF2-40B4-BE49-F238E27FC236}">
                <a16:creationId xmlns:a16="http://schemas.microsoft.com/office/drawing/2014/main" id="{AF78E06F-697D-D06A-69A3-F515C0DC42B0}"/>
              </a:ext>
            </a:extLst>
          </p:cNvPr>
          <p:cNvGraphicFramePr>
            <a:graphicFrameLocks noGrp="1"/>
          </p:cNvGraphicFramePr>
          <p:nvPr>
            <p:extLst>
              <p:ext uri="{D42A27DB-BD31-4B8C-83A1-F6EECF244321}">
                <p14:modId xmlns:p14="http://schemas.microsoft.com/office/powerpoint/2010/main" val="104228052"/>
              </p:ext>
            </p:extLst>
          </p:nvPr>
        </p:nvGraphicFramePr>
        <p:xfrm>
          <a:off x="425537" y="4516016"/>
          <a:ext cx="8215313" cy="1767840"/>
        </p:xfrm>
        <a:graphic>
          <a:graphicData uri="http://schemas.openxmlformats.org/drawingml/2006/table">
            <a:tbl>
              <a:tblPr/>
              <a:tblGrid>
                <a:gridCol w="1420206">
                  <a:extLst>
                    <a:ext uri="{9D8B030D-6E8A-4147-A177-3AD203B41FA5}">
                      <a16:colId xmlns:a16="http://schemas.microsoft.com/office/drawing/2014/main" val="1699731701"/>
                    </a:ext>
                  </a:extLst>
                </a:gridCol>
                <a:gridCol w="2184638">
                  <a:extLst>
                    <a:ext uri="{9D8B030D-6E8A-4147-A177-3AD203B41FA5}">
                      <a16:colId xmlns:a16="http://schemas.microsoft.com/office/drawing/2014/main" val="3466260791"/>
                    </a:ext>
                  </a:extLst>
                </a:gridCol>
                <a:gridCol w="2266724">
                  <a:extLst>
                    <a:ext uri="{9D8B030D-6E8A-4147-A177-3AD203B41FA5}">
                      <a16:colId xmlns:a16="http://schemas.microsoft.com/office/drawing/2014/main" val="3339043576"/>
                    </a:ext>
                  </a:extLst>
                </a:gridCol>
                <a:gridCol w="2343745">
                  <a:extLst>
                    <a:ext uri="{9D8B030D-6E8A-4147-A177-3AD203B41FA5}">
                      <a16:colId xmlns:a16="http://schemas.microsoft.com/office/drawing/2014/main" val="653240443"/>
                    </a:ext>
                  </a:extLst>
                </a:gridCol>
              </a:tblGrid>
              <a:tr h="835496">
                <a:tc>
                  <a:txBody>
                    <a:bodyPr/>
                    <a:lstStyle/>
                    <a:p>
                      <a:pPr indent="-428625" algn="ctr">
                        <a:lnSpc>
                          <a:spcPct val="150000"/>
                        </a:lnSpc>
                        <a:spcAft>
                          <a:spcPts val="0"/>
                        </a:spcAft>
                      </a:pPr>
                      <a:r>
                        <a:rPr lang="pt-BR" sz="1800" dirty="0">
                          <a:solidFill>
                            <a:schemeClr val="tx1"/>
                          </a:solidFill>
                          <a:latin typeface="Times New Roman"/>
                          <a:ea typeface="Times New Roman"/>
                        </a:rPr>
                        <a:t>3</a:t>
                      </a:r>
                    </a:p>
                  </a:txBody>
                  <a:tcPr marL="61755" marR="61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28625" algn="ctr">
                        <a:lnSpc>
                          <a:spcPct val="150000"/>
                        </a:lnSpc>
                        <a:spcAft>
                          <a:spcPts val="0"/>
                        </a:spcAft>
                      </a:pPr>
                      <a:r>
                        <a:rPr lang="pt-BR" sz="1800" dirty="0">
                          <a:solidFill>
                            <a:schemeClr val="tx1"/>
                          </a:solidFill>
                          <a:latin typeface="Times New Roman"/>
                          <a:ea typeface="Times New Roman"/>
                        </a:rPr>
                        <a:t>Auditoria Interna</a:t>
                      </a:r>
                    </a:p>
                  </a:txBody>
                  <a:tcPr marL="61755" marR="61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a:spcAft>
                          <a:spcPts val="0"/>
                        </a:spcAft>
                        <a:buFontTx/>
                        <a:buNone/>
                      </a:pPr>
                      <a:endParaRPr lang="pt-BR" sz="800" b="0" i="0" kern="1200" dirty="0">
                        <a:solidFill>
                          <a:schemeClr val="tx1"/>
                        </a:solidFill>
                        <a:effectLst/>
                        <a:latin typeface="Times New Roman" panose="02020603050405020304" pitchFamily="18" charset="0"/>
                        <a:ea typeface="+mn-ea"/>
                        <a:cs typeface="Times New Roman" panose="02020603050405020304" pitchFamily="18" charset="0"/>
                      </a:endParaRPr>
                    </a:p>
                    <a:p>
                      <a:pPr marL="0" indent="0" algn="ctr">
                        <a:spcAft>
                          <a:spcPts val="0"/>
                        </a:spcAft>
                        <a:buFontTx/>
                        <a:buNone/>
                      </a:pPr>
                      <a:r>
                        <a:rPr lang="pt-BR" sz="1800" b="0" i="0" kern="1200" dirty="0">
                          <a:solidFill>
                            <a:schemeClr val="tx1"/>
                          </a:solidFill>
                          <a:effectLst/>
                          <a:latin typeface="Times New Roman" panose="02020603050405020304" pitchFamily="18" charset="0"/>
                          <a:ea typeface="+mn-ea"/>
                          <a:cs typeface="Times New Roman" panose="02020603050405020304" pitchFamily="18" charset="0"/>
                        </a:rPr>
                        <a:t>Deve  publicar na pagina do Órgão ou da entidade o RAINT ressalvadas as informações sigilosas previstas em lei.</a:t>
                      </a:r>
                      <a:endParaRPr lang="pt-BR" sz="1800" dirty="0">
                        <a:solidFill>
                          <a:schemeClr val="tx1"/>
                        </a:solidFill>
                        <a:latin typeface="Times New Roman" panose="02020603050405020304" pitchFamily="18" charset="0"/>
                        <a:ea typeface="Times New Roman"/>
                        <a:cs typeface="Times New Roman" panose="02020603050405020304" pitchFamily="18" charset="0"/>
                      </a:endParaRPr>
                    </a:p>
                  </a:txBody>
                  <a:tcPr marL="61755" marR="617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28625" algn="just">
                        <a:spcAft>
                          <a:spcPts val="0"/>
                        </a:spcAft>
                      </a:pPr>
                      <a:r>
                        <a:rPr lang="pt-BR" sz="1800" b="0" i="0" kern="1200" dirty="0">
                          <a:solidFill>
                            <a:schemeClr val="tx1"/>
                          </a:solidFill>
                          <a:effectLst/>
                          <a:latin typeface="Times New Roman" panose="02020603050405020304" pitchFamily="18" charset="0"/>
                          <a:ea typeface="+mn-ea"/>
                          <a:cs typeface="Times New Roman" panose="02020603050405020304" pitchFamily="18" charset="0"/>
                        </a:rPr>
                        <a:t>Até o último dia útil do mês de março do exercício seguinte ao qual se refere (art. 13).</a:t>
                      </a:r>
                      <a:endParaRPr lang="pt-BR" sz="1800" dirty="0">
                        <a:solidFill>
                          <a:schemeClr val="tx1"/>
                        </a:solidFill>
                        <a:latin typeface="Times New Roman"/>
                        <a:ea typeface="Times New Roman"/>
                      </a:endParaRPr>
                    </a:p>
                  </a:txBody>
                  <a:tcPr marL="61755" marR="61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8508698"/>
                  </a:ext>
                </a:extLst>
              </a:tr>
            </a:tbl>
          </a:graphicData>
        </a:graphic>
      </p:graphicFrame>
    </p:spTree>
    <p:extLst>
      <p:ext uri="{BB962C8B-B14F-4D97-AF65-F5344CB8AC3E}">
        <p14:creationId xmlns:p14="http://schemas.microsoft.com/office/powerpoint/2010/main" val="33614314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58BE20-DD20-2927-73D0-4C00BB639D9D}"/>
              </a:ext>
            </a:extLst>
          </p:cNvPr>
          <p:cNvSpPr>
            <a:spLocks noGrp="1"/>
          </p:cNvSpPr>
          <p:nvPr>
            <p:ph type="title"/>
          </p:nvPr>
        </p:nvSpPr>
        <p:spPr>
          <a:xfrm>
            <a:off x="484710" y="452718"/>
            <a:ext cx="7055380" cy="1032066"/>
          </a:xfrm>
        </p:spPr>
        <p:txBody>
          <a:bodyPr>
            <a:normAutofit fontScale="90000"/>
          </a:bodyPr>
          <a:lstStyle/>
          <a:p>
            <a:pPr algn="ctr">
              <a:defRPr/>
            </a:pPr>
            <a:r>
              <a:rPr lang="pt-BR" sz="3200">
                <a:solidFill>
                  <a:schemeClr val="tx1"/>
                </a:solidFill>
                <a:latin typeface="Times New Roman" pitchFamily="18" charset="0"/>
                <a:cs typeface="Times New Roman" pitchFamily="18" charset="0"/>
              </a:rPr>
              <a:t>ATUAÇÃO DA AUDITORIA NO ÂMBITO DA UFRRJ</a:t>
            </a:r>
            <a:endParaRPr lang="pt-BR" sz="3200" dirty="0">
              <a:solidFill>
                <a:schemeClr val="tx1"/>
              </a:solidFill>
              <a:latin typeface="Times New Roman" pitchFamily="18" charset="0"/>
              <a:cs typeface="Times New Roman" pitchFamily="18" charset="0"/>
            </a:endParaRPr>
          </a:p>
        </p:txBody>
      </p:sp>
      <p:sp>
        <p:nvSpPr>
          <p:cNvPr id="23555" name="Espaço Reservado para Conteúdo 2">
            <a:extLst>
              <a:ext uri="{FF2B5EF4-FFF2-40B4-BE49-F238E27FC236}">
                <a16:creationId xmlns:a16="http://schemas.microsoft.com/office/drawing/2014/main" id="{15880603-6BD4-5DCF-A392-152E6D9E4DB5}"/>
              </a:ext>
            </a:extLst>
          </p:cNvPr>
          <p:cNvSpPr>
            <a:spLocks noGrp="1"/>
          </p:cNvSpPr>
          <p:nvPr>
            <p:ph idx="1"/>
          </p:nvPr>
        </p:nvSpPr>
        <p:spPr>
          <a:xfrm>
            <a:off x="323528" y="1463893"/>
            <a:ext cx="8229600" cy="5061451"/>
          </a:xfrm>
        </p:spPr>
        <p:txBody>
          <a:bodyPr>
            <a:noAutofit/>
          </a:bodyPr>
          <a:lstStyle/>
          <a:p>
            <a:pPr algn="just">
              <a:lnSpc>
                <a:spcPct val="150000"/>
              </a:lnSpc>
            </a:pPr>
            <a:r>
              <a:rPr lang="pt-BR" altLang="pt-BR" sz="2400">
                <a:latin typeface="Times New Roman" panose="02020603050405020304" pitchFamily="18" charset="0"/>
                <a:cs typeface="Times New Roman" panose="02020603050405020304" pitchFamily="18" charset="0"/>
              </a:rPr>
              <a:t>Através do Memorando Circular nº 041/13-GR, de 06/12/2013, foi solicitado aos servidores dos Institutos e Setores da UFRRJ, em atendimento à recomendação 501, item 2.3.1.1 da Nota Técnica da CGU, que fossem adotadas providências no sentido de viabilizar o cadastro dos servidores da Auditoria Interna – UFRRJ, nos sistemas de informação utilizados nos setores e subsetores, bem como para fornecer irrestrito acesso aos demais registros, documentos e informações de trabalho, necessários para auditagem interna.</a:t>
            </a:r>
            <a:endParaRPr lang="pt-BR" altLang="pt-BR"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52465C52-115A-D817-28C6-B738668315AC}"/>
              </a:ext>
            </a:extLst>
          </p:cNvPr>
          <p:cNvSpPr>
            <a:spLocks noGrp="1"/>
          </p:cNvSpPr>
          <p:nvPr>
            <p:ph type="title"/>
          </p:nvPr>
        </p:nvSpPr>
        <p:spPr>
          <a:xfrm>
            <a:off x="484710" y="452718"/>
            <a:ext cx="7055380" cy="1104074"/>
          </a:xfrm>
        </p:spPr>
        <p:txBody>
          <a:bodyPr/>
          <a:lstStyle/>
          <a:p>
            <a:pPr algn="ctr">
              <a:defRPr/>
            </a:pPr>
            <a:r>
              <a:rPr lang="pt-BR" sz="2800">
                <a:solidFill>
                  <a:schemeClr val="tx1"/>
                </a:solidFill>
                <a:latin typeface="Times New Roman" pitchFamily="18" charset="0"/>
                <a:cs typeface="Times New Roman" pitchFamily="18" charset="0"/>
              </a:rPr>
              <a:t>Acórdão nº 821/2014-TCU-Plenário/publicado no D.O.U. de 09/04/2014</a:t>
            </a:r>
            <a:endParaRPr lang="pt-BR" sz="2800" dirty="0">
              <a:solidFill>
                <a:schemeClr val="tx1"/>
              </a:solidFill>
              <a:latin typeface="Times New Roman" pitchFamily="18" charset="0"/>
              <a:cs typeface="Times New Roman" pitchFamily="18" charset="0"/>
            </a:endParaRPr>
          </a:p>
        </p:txBody>
      </p:sp>
      <p:sp>
        <p:nvSpPr>
          <p:cNvPr id="24578" name="Espaço Reservado para Conteúdo 1">
            <a:extLst>
              <a:ext uri="{FF2B5EF4-FFF2-40B4-BE49-F238E27FC236}">
                <a16:creationId xmlns:a16="http://schemas.microsoft.com/office/drawing/2014/main" id="{36BB3F48-B361-3491-2D19-2948E7B04F02}"/>
              </a:ext>
            </a:extLst>
          </p:cNvPr>
          <p:cNvSpPr>
            <a:spLocks noGrp="1"/>
          </p:cNvSpPr>
          <p:nvPr>
            <p:ph idx="1"/>
          </p:nvPr>
        </p:nvSpPr>
        <p:spPr>
          <a:xfrm>
            <a:off x="484710" y="1556792"/>
            <a:ext cx="7975722" cy="4691615"/>
          </a:xfrm>
        </p:spPr>
        <p:txBody>
          <a:bodyPr>
            <a:noAutofit/>
          </a:bodyPr>
          <a:lstStyle/>
          <a:p>
            <a:pPr algn="just">
              <a:lnSpc>
                <a:spcPct val="150000"/>
              </a:lnSpc>
            </a:pPr>
            <a:r>
              <a:rPr lang="pt-BR" altLang="pt-BR" sz="2600">
                <a:latin typeface="Times New Roman" panose="02020603050405020304" pitchFamily="18" charset="0"/>
                <a:cs typeface="Times New Roman" panose="02020603050405020304" pitchFamily="18" charset="0"/>
              </a:rPr>
              <a:t>Recomendou nos itens 9.19.5 e 9.19.6 que a Universidade Federal Rural do Rio de Janeiro “promova  estudos  com  vistas  a  fixar  </a:t>
            </a:r>
            <a:r>
              <a:rPr lang="pt-BR" altLang="pt-BR" sz="2600" b="1" i="1" u="sng">
                <a:solidFill>
                  <a:schemeClr val="accent1">
                    <a:lumMod val="40000"/>
                    <a:lumOff val="60000"/>
                  </a:schemeClr>
                </a:solidFill>
                <a:latin typeface="Times New Roman" panose="02020603050405020304" pitchFamily="18" charset="0"/>
                <a:cs typeface="Times New Roman" panose="02020603050405020304" pitchFamily="18" charset="0"/>
              </a:rPr>
              <a:t>em  normativo  específico  o  acesso  livre  e imediato das  equipes de  auditoria</a:t>
            </a:r>
            <a:r>
              <a:rPr lang="pt-BR" altLang="pt-BR" sz="2600">
                <a:solidFill>
                  <a:schemeClr val="accent1">
                    <a:lumMod val="40000"/>
                    <a:lumOff val="60000"/>
                  </a:schemeClr>
                </a:solidFill>
                <a:latin typeface="Times New Roman" panose="02020603050405020304" pitchFamily="18" charset="0"/>
                <a:cs typeface="Times New Roman" panose="02020603050405020304" pitchFamily="18" charset="0"/>
              </a:rPr>
              <a:t> </a:t>
            </a:r>
            <a:r>
              <a:rPr lang="pt-BR" altLang="pt-BR" sz="2600">
                <a:latin typeface="Times New Roman" panose="02020603050405020304" pitchFamily="18" charset="0"/>
                <a:cs typeface="Times New Roman" panose="02020603050405020304" pitchFamily="18" charset="0"/>
              </a:rPr>
              <a:t> às  suas  informações,  registros, pessoas  e  instalações  físicas e o acesso  direto  e  permanente  aos  seus  sistemas  informatizados  aos servidores da sua UAIG.”</a:t>
            </a:r>
            <a:endParaRPr lang="pt-BR" altLang="pt-BR" sz="26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duotone>
              <a:schemeClr val="bg2">
                <a:shade val="62000"/>
                <a:hueMod val="108000"/>
                <a:satMod val="164000"/>
                <a:lumMod val="69000"/>
              </a:schemeClr>
              <a:schemeClr val="bg2">
                <a:tint val="96000"/>
                <a:hueMod val="90000"/>
                <a:satMod val="130000"/>
                <a:lumMod val="134000"/>
              </a:schemeClr>
            </a:duotone>
          </a:blip>
          <a:stretch/>
        </a:blipFill>
        <a:effectLst/>
      </p:bgPr>
    </p:bg>
    <p:spTree>
      <p:nvGrpSpPr>
        <p:cNvPr id="1" name=""/>
        <p:cNvGrpSpPr/>
        <p:nvPr/>
      </p:nvGrpSpPr>
      <p:grpSpPr>
        <a:xfrm>
          <a:off x="0" y="0"/>
          <a:ext cx="0" cy="0"/>
          <a:chOff x="0" y="0"/>
          <a:chExt cx="0" cy="0"/>
        </a:xfrm>
      </p:grpSpPr>
      <p:sp>
        <p:nvSpPr>
          <p:cNvPr id="8265" name="Freeform 7">
            <a:extLst>
              <a:ext uri="{FF2B5EF4-FFF2-40B4-BE49-F238E27FC236}">
                <a16:creationId xmlns:a16="http://schemas.microsoft.com/office/drawing/2014/main" id="{0A01F2A2-AEDD-47DC-AFB5-B97CEB9A5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tx1">
              <a:alpha val="20000"/>
            </a:schemeClr>
          </a:solidFill>
          <a:ln>
            <a:noFill/>
          </a:ln>
        </p:spPr>
        <p:txBody>
          <a:bodyPr rtlCol="0" anchor="ctr"/>
          <a:lstStyle/>
          <a:p>
            <a:pPr algn="ctr"/>
            <a:endParaRPr lang="en-US">
              <a:solidFill>
                <a:schemeClr val="tx1"/>
              </a:solidFill>
            </a:endParaRPr>
          </a:p>
        </p:txBody>
      </p:sp>
      <p:sp>
        <p:nvSpPr>
          <p:cNvPr id="2" name="Título 1">
            <a:extLst>
              <a:ext uri="{FF2B5EF4-FFF2-40B4-BE49-F238E27FC236}">
                <a16:creationId xmlns:a16="http://schemas.microsoft.com/office/drawing/2014/main" id="{E3B5CE0C-F375-53BE-83AA-0920B0DF3B32}"/>
              </a:ext>
            </a:extLst>
          </p:cNvPr>
          <p:cNvSpPr>
            <a:spLocks noGrp="1"/>
          </p:cNvSpPr>
          <p:nvPr>
            <p:ph type="title"/>
          </p:nvPr>
        </p:nvSpPr>
        <p:spPr>
          <a:xfrm>
            <a:off x="304269" y="669514"/>
            <a:ext cx="6939116" cy="714817"/>
          </a:xfrm>
        </p:spPr>
        <p:txBody>
          <a:bodyPr vert="horz" lIns="91440" tIns="45720" rIns="91440" bIns="45720" rtlCol="0" anchor="t">
            <a:normAutofit fontScale="90000"/>
          </a:bodyPr>
          <a:lstStyle/>
          <a:p>
            <a:r>
              <a:rPr lang="en-US" dirty="0">
                <a:latin typeface="Times New Roman" panose="02020603050405020304" pitchFamily="18" charset="0"/>
                <a:cs typeface="Times New Roman" panose="02020603050405020304" pitchFamily="18" charset="0"/>
              </a:rPr>
              <a:t>Refêrencias:</a:t>
            </a:r>
          </a:p>
        </p:txBody>
      </p:sp>
      <p:sp>
        <p:nvSpPr>
          <p:cNvPr id="8267" name="Rectangle 8266">
            <a:extLst>
              <a:ext uri="{FF2B5EF4-FFF2-40B4-BE49-F238E27FC236}">
                <a16:creationId xmlns:a16="http://schemas.microsoft.com/office/drawing/2014/main" id="{DB5AF5F3-AD0A-4EFA-854A-47C780F262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924298"/>
            <a:ext cx="9144313" cy="293370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69" name="Freeform 5">
            <a:extLst>
              <a:ext uri="{FF2B5EF4-FFF2-40B4-BE49-F238E27FC236}">
                <a16:creationId xmlns:a16="http://schemas.microsoft.com/office/drawing/2014/main" id="{1E3D6D6C-E192-4135-B1DB-17C71EEBC9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762067"/>
            <a:ext cx="9143772" cy="2802467"/>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rgbClr val="FFFFFF"/>
          </a:solidFill>
          <a:ln>
            <a:noFill/>
          </a:ln>
        </p:spPr>
      </p:sp>
      <p:sp>
        <p:nvSpPr>
          <p:cNvPr id="3" name="Espaço Reservado para Conteúdo 2">
            <a:extLst>
              <a:ext uri="{FF2B5EF4-FFF2-40B4-BE49-F238E27FC236}">
                <a16:creationId xmlns:a16="http://schemas.microsoft.com/office/drawing/2014/main" id="{2848E635-256A-7EB8-6B39-5D7958507112}"/>
              </a:ext>
            </a:extLst>
          </p:cNvPr>
          <p:cNvSpPr>
            <a:spLocks noGrp="1"/>
          </p:cNvSpPr>
          <p:nvPr>
            <p:ph idx="1"/>
          </p:nvPr>
        </p:nvSpPr>
        <p:spPr>
          <a:xfrm>
            <a:off x="323528" y="1460230"/>
            <a:ext cx="8424936" cy="5065114"/>
          </a:xfrm>
        </p:spPr>
        <p:txBody>
          <a:bodyPr vert="horz" lIns="91440" tIns="45720" rIns="91440" bIns="45720" rtlCol="0">
            <a:normAutofit fontScale="62500" lnSpcReduction="20000"/>
          </a:bodyPr>
          <a:lstStyle/>
          <a:p>
            <a:pPr marL="0" indent="0">
              <a:buNone/>
            </a:pPr>
            <a:r>
              <a:rPr lang="pt-BR" sz="1900" b="1" dirty="0">
                <a:solidFill>
                  <a:schemeClr val="bg1"/>
                </a:solidFill>
                <a:latin typeface="Times New Roman" panose="02020603050405020304" pitchFamily="18" charset="0"/>
                <a:cs typeface="Times New Roman" panose="02020603050405020304" pitchFamily="18" charset="0"/>
              </a:rPr>
              <a:t>DECRETO Nº 3.591 DE 06 DE SETEMBRO DE 2000</a:t>
            </a:r>
          </a:p>
          <a:p>
            <a:r>
              <a:rPr lang="pt-BR" sz="1900" b="1" dirty="0">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http://www.planalto.gov.br/ccivil_03/decreto/d3591.htm</a:t>
            </a:r>
            <a:r>
              <a:rPr lang="pt-BR" sz="1900" b="1" dirty="0">
                <a:latin typeface="Times New Roman" panose="02020603050405020304" pitchFamily="18" charset="0"/>
                <a:cs typeface="Times New Roman" panose="02020603050405020304" pitchFamily="18" charset="0"/>
              </a:rPr>
              <a:t>;</a:t>
            </a:r>
          </a:p>
          <a:p>
            <a:endParaRPr lang="pt-BR" sz="1900" b="1" dirty="0">
              <a:latin typeface="Times New Roman" panose="02020603050405020304" pitchFamily="18" charset="0"/>
              <a:cs typeface="Times New Roman" panose="02020603050405020304" pitchFamily="18" charset="0"/>
            </a:endParaRPr>
          </a:p>
          <a:p>
            <a:pPr marL="0" indent="0">
              <a:buNone/>
            </a:pPr>
            <a:r>
              <a:rPr lang="pt-BR" sz="1900" b="1" dirty="0">
                <a:solidFill>
                  <a:schemeClr val="bg1"/>
                </a:solidFill>
                <a:latin typeface="Times New Roman" panose="02020603050405020304" pitchFamily="18" charset="0"/>
                <a:cs typeface="Times New Roman" panose="02020603050405020304" pitchFamily="18" charset="0"/>
              </a:rPr>
              <a:t>PORTARIA Nº 983/GR DE 01 DE DEZEMBRO DE 2006</a:t>
            </a:r>
          </a:p>
          <a:p>
            <a:r>
              <a:rPr lang="pt-BR" sz="1900" b="1" i="0" u="sng" strike="noStrike" dirty="0">
                <a:solidFill>
                  <a:schemeClr val="bg2"/>
                </a:solidFill>
                <a:effectLst/>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PORTARIA / GR Nº 983, DE 1 DE DEZEMBRO DE 2006 (Designando Duclério José do Vale como Auditor Chefe)</a:t>
            </a:r>
            <a:endParaRPr lang="pt-BR" sz="1900" b="1" i="0" u="sng" strike="noStrike" dirty="0">
              <a:solidFill>
                <a:schemeClr val="bg2"/>
              </a:solidFill>
              <a:effectLst/>
              <a:latin typeface="Times New Roman" panose="02020603050405020304" pitchFamily="18" charset="0"/>
              <a:cs typeface="Times New Roman" panose="02020603050405020304" pitchFamily="18" charset="0"/>
            </a:endParaRPr>
          </a:p>
          <a:p>
            <a:pPr marL="0" indent="0">
              <a:buNone/>
            </a:pPr>
            <a:r>
              <a:rPr lang="pt-BR" sz="1900" b="1" dirty="0">
                <a:solidFill>
                  <a:schemeClr val="bg1"/>
                </a:solidFill>
                <a:latin typeface="Times New Roman" panose="02020603050405020304" pitchFamily="18" charset="0"/>
                <a:cs typeface="Times New Roman" panose="02020603050405020304" pitchFamily="18" charset="0"/>
              </a:rPr>
              <a:t>ACÓRDÃO 821/2014 - PLENÁRIO</a:t>
            </a:r>
            <a:endParaRPr lang="pt-BR" sz="1900" b="1" i="0" u="none" strike="noStrike" baseline="0" dirty="0">
              <a:solidFill>
                <a:schemeClr val="bg1"/>
              </a:solidFill>
              <a:latin typeface="Times New Roman" panose="02020603050405020304" pitchFamily="18" charset="0"/>
              <a:cs typeface="Times New Roman" panose="02020603050405020304" pitchFamily="18" charset="0"/>
            </a:endParaRPr>
          </a:p>
          <a:p>
            <a:r>
              <a:rPr lang="pt-BR" sz="1900" b="1" u="sng" dirty="0">
                <a:solidFill>
                  <a:schemeClr val="bg2"/>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https://pesquisa.apps.tcu.gov.br/#/documento/acordao-completo/*/KEY%253AACORDAO-COMPLETO-1303797/DTRELEVANCIA%2520desc/0/sinonimos%253Dfalse</a:t>
            </a:r>
            <a:r>
              <a:rPr lang="pt-BR" sz="1900" b="1" u="sng" dirty="0">
                <a:solidFill>
                  <a:schemeClr val="bg2"/>
                </a:solidFill>
                <a:latin typeface="Times New Roman" panose="02020603050405020304" pitchFamily="18" charset="0"/>
                <a:cs typeface="Times New Roman" panose="02020603050405020304" pitchFamily="18" charset="0"/>
              </a:rPr>
              <a:t>;</a:t>
            </a:r>
          </a:p>
          <a:p>
            <a:pPr marL="0" indent="0">
              <a:buNone/>
            </a:pPr>
            <a:r>
              <a:rPr lang="pt-BR" sz="1900" b="1" dirty="0">
                <a:solidFill>
                  <a:schemeClr val="bg1"/>
                </a:solidFill>
                <a:latin typeface="Times New Roman" panose="02020603050405020304" pitchFamily="18" charset="0"/>
                <a:cs typeface="Times New Roman" panose="02020603050405020304" pitchFamily="18" charset="0"/>
              </a:rPr>
              <a:t>DELIBERAÇÃO Nº 12 DE 30 E MARÇÕ DE 2015</a:t>
            </a:r>
          </a:p>
          <a:p>
            <a:r>
              <a:rPr lang="pt-BR" sz="1900" b="1" u="sng" dirty="0" err="1">
                <a:solidFill>
                  <a:schemeClr val="bg2"/>
                </a:solidFill>
                <a:latin typeface="Times New Roman" panose="02020603050405020304" pitchFamily="18" charset="0"/>
                <a:cs typeface="Times New Roman" panose="02020603050405020304" pitchFamily="18" charset="0"/>
              </a:rPr>
              <a:t>chrome-extension</a:t>
            </a:r>
            <a:r>
              <a:rPr lang="pt-BR" sz="1900" b="1" u="sng" dirty="0">
                <a:solidFill>
                  <a:schemeClr val="bg2"/>
                </a:solidFill>
                <a:latin typeface="Times New Roman" panose="02020603050405020304" pitchFamily="18" charset="0"/>
                <a:cs typeface="Times New Roman" panose="02020603050405020304" pitchFamily="18" charset="0"/>
              </a:rPr>
              <a:t>://</a:t>
            </a:r>
            <a:r>
              <a:rPr lang="pt-BR" sz="1900" b="1" u="sng" dirty="0" err="1">
                <a:solidFill>
                  <a:schemeClr val="bg2"/>
                </a:solidFill>
                <a:latin typeface="Times New Roman" panose="02020603050405020304" pitchFamily="18" charset="0"/>
                <a:cs typeface="Times New Roman" panose="02020603050405020304" pitchFamily="18" charset="0"/>
              </a:rPr>
              <a:t>efaidnbmnnnibpcajpcglclefindmkaj</a:t>
            </a:r>
            <a:r>
              <a:rPr lang="pt-BR" sz="1900" b="1" u="sng" dirty="0">
                <a:solidFill>
                  <a:schemeClr val="bg2"/>
                </a:solidFill>
                <a:latin typeface="Times New Roman" panose="02020603050405020304" pitchFamily="18" charset="0"/>
                <a:cs typeface="Times New Roman" panose="02020603050405020304" pitchFamily="18" charset="0"/>
              </a:rPr>
              <a:t>/https://institucional.ufrrj.br/</a:t>
            </a:r>
            <a:r>
              <a:rPr lang="pt-BR" sz="1900" b="1" u="sng" dirty="0" err="1">
                <a:solidFill>
                  <a:schemeClr val="bg2"/>
                </a:solidFill>
                <a:latin typeface="Times New Roman" panose="02020603050405020304" pitchFamily="18" charset="0"/>
                <a:cs typeface="Times New Roman" panose="02020603050405020304" pitchFamily="18" charset="0"/>
              </a:rPr>
              <a:t>audin</a:t>
            </a:r>
            <a:r>
              <a:rPr lang="pt-BR" sz="1900" b="1" u="sng" dirty="0">
                <a:solidFill>
                  <a:schemeClr val="bg2"/>
                </a:solidFill>
                <a:latin typeface="Times New Roman" panose="02020603050405020304" pitchFamily="18" charset="0"/>
                <a:cs typeface="Times New Roman" panose="02020603050405020304" pitchFamily="18" charset="0"/>
              </a:rPr>
              <a:t>/files/2012/01/Pasta2016-4-80001.pdf;</a:t>
            </a:r>
          </a:p>
          <a:p>
            <a:pPr marL="0" indent="0">
              <a:buNone/>
            </a:pPr>
            <a:r>
              <a:rPr lang="pt-BR" sz="1900" b="1" dirty="0">
                <a:solidFill>
                  <a:schemeClr val="bg1"/>
                </a:solidFill>
                <a:latin typeface="Times New Roman" panose="02020603050405020304" pitchFamily="18" charset="0"/>
                <a:cs typeface="Times New Roman" panose="02020603050405020304" pitchFamily="18" charset="0"/>
              </a:rPr>
              <a:t>DELIBERAÇÃO Nº 20 DE 29 DE ABRIL DE 2015</a:t>
            </a:r>
          </a:p>
          <a:p>
            <a:r>
              <a:rPr lang="pt-BR" sz="1900" b="1" u="sng" dirty="0" err="1">
                <a:solidFill>
                  <a:schemeClr val="bg2"/>
                </a:solidFill>
                <a:latin typeface="Times New Roman" panose="02020603050405020304" pitchFamily="18" charset="0"/>
                <a:cs typeface="Times New Roman" panose="02020603050405020304" pitchFamily="18" charset="0"/>
              </a:rPr>
              <a:t>chrome-extension</a:t>
            </a:r>
            <a:r>
              <a:rPr lang="pt-BR" sz="1900" b="1" u="sng" dirty="0">
                <a:solidFill>
                  <a:schemeClr val="bg2"/>
                </a:solidFill>
                <a:latin typeface="Times New Roman" panose="02020603050405020304" pitchFamily="18" charset="0"/>
                <a:cs typeface="Times New Roman" panose="02020603050405020304" pitchFamily="18" charset="0"/>
              </a:rPr>
              <a:t>://</a:t>
            </a:r>
            <a:r>
              <a:rPr lang="pt-BR" sz="1900" b="1" u="sng" dirty="0" err="1">
                <a:solidFill>
                  <a:schemeClr val="bg2"/>
                </a:solidFill>
                <a:latin typeface="Times New Roman" panose="02020603050405020304" pitchFamily="18" charset="0"/>
                <a:cs typeface="Times New Roman" panose="02020603050405020304" pitchFamily="18" charset="0"/>
              </a:rPr>
              <a:t>efaidnbmnnnibpcajpcglclefindmkaj</a:t>
            </a:r>
            <a:r>
              <a:rPr lang="pt-BR" sz="1900" b="1" u="sng" dirty="0">
                <a:solidFill>
                  <a:schemeClr val="bg2"/>
                </a:solidFill>
                <a:latin typeface="Times New Roman" panose="02020603050405020304" pitchFamily="18" charset="0"/>
                <a:cs typeface="Times New Roman" panose="02020603050405020304" pitchFamily="18" charset="0"/>
              </a:rPr>
              <a:t>/https://institucional.ufrrj.br/audin/files/2012/01/Pasta2016-4-80002.pdf</a:t>
            </a:r>
          </a:p>
          <a:p>
            <a:pPr marL="0" indent="0">
              <a:buNone/>
            </a:pPr>
            <a:r>
              <a:rPr lang="pt-BR" sz="1900" b="1" i="0" u="none" strike="noStrike" baseline="0" dirty="0">
                <a:solidFill>
                  <a:schemeClr val="bg1"/>
                </a:solidFill>
                <a:latin typeface="Times New Roman" panose="02020603050405020304" pitchFamily="18" charset="0"/>
                <a:cs typeface="Times New Roman" panose="02020603050405020304" pitchFamily="18" charset="0"/>
              </a:rPr>
              <a:t>PORTARIA Nº 2.737, DE 20 DE DEZEMBRO DE 2017;</a:t>
            </a:r>
          </a:p>
          <a:p>
            <a:r>
              <a:rPr lang="pt-BR" sz="1900" b="1" i="0" strike="noStrike" baseline="0" dirty="0">
                <a:solidFill>
                  <a:schemeClr val="bg2"/>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h</a:t>
            </a:r>
            <a:r>
              <a:rPr lang="pt-BR" sz="1900" b="1" dirty="0">
                <a:solidFill>
                  <a:schemeClr val="bg2"/>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ttps://wiki.cgu.gov.br/index.php/Portaria_n%C2%BA_2.737,_de_20_de_dezembro_de_2017</a:t>
            </a:r>
            <a:r>
              <a:rPr lang="pt-BR" sz="1900" b="1" dirty="0">
                <a:solidFill>
                  <a:schemeClr val="bg2"/>
                </a:solidFill>
                <a:latin typeface="Times New Roman" panose="02020603050405020304" pitchFamily="18" charset="0"/>
                <a:cs typeface="Times New Roman" panose="02020603050405020304" pitchFamily="18" charset="0"/>
              </a:rPr>
              <a:t>;</a:t>
            </a:r>
          </a:p>
          <a:p>
            <a:pPr marL="0" indent="0">
              <a:buNone/>
            </a:pPr>
            <a:r>
              <a:rPr lang="pt-BR" sz="1900" b="1" i="0" cap="all" dirty="0">
                <a:solidFill>
                  <a:schemeClr val="bg1"/>
                </a:solidFill>
                <a:effectLst/>
                <a:latin typeface="Times New Roman" panose="02020603050405020304" pitchFamily="18" charset="0"/>
                <a:cs typeface="Times New Roman" panose="02020603050405020304" pitchFamily="18" charset="0"/>
              </a:rPr>
              <a:t>INSTRUÇÃO NORMATIVA Nº 5, DE 27 DE AGOSTO DE 2021;</a:t>
            </a:r>
          </a:p>
          <a:p>
            <a:r>
              <a:rPr lang="pt-BR" sz="1900" b="1" i="0" u="none" strike="noStrike" baseline="0" dirty="0">
                <a:solidFill>
                  <a:schemeClr val="bg2"/>
                </a:solidFill>
                <a:latin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https://www.in.gov.br/en/web/dou/-/instrucao-normativa-n-5-de-27-de-agosto-de-2021-342352374</a:t>
            </a:r>
            <a:r>
              <a:rPr lang="pt-BR" sz="1900" b="1" i="0" u="none" strike="noStrike" baseline="0" dirty="0">
                <a:solidFill>
                  <a:schemeClr val="bg2"/>
                </a:solidFill>
                <a:latin typeface="Times New Roman" panose="02020603050405020304" pitchFamily="18" charset="0"/>
                <a:cs typeface="Times New Roman" panose="02020603050405020304" pitchFamily="18" charset="0"/>
              </a:rPr>
              <a:t>;</a:t>
            </a:r>
          </a:p>
          <a:p>
            <a:endParaRPr lang="pt-BR" sz="1900" b="1" i="0" u="none" strike="noStrike" baseline="0" dirty="0">
              <a:solidFill>
                <a:schemeClr val="bg2"/>
              </a:solidFill>
              <a:latin typeface="Times New Roman" panose="02020603050405020304" pitchFamily="18" charset="0"/>
              <a:cs typeface="Times New Roman" panose="02020603050405020304" pitchFamily="18" charset="0"/>
            </a:endParaRPr>
          </a:p>
          <a:p>
            <a:pPr marL="0" indent="0">
              <a:buNone/>
            </a:pPr>
            <a:endParaRPr lang="pt-BR" sz="1400" b="1" dirty="0">
              <a:solidFill>
                <a:schemeClr val="bg1"/>
              </a:solidFill>
              <a:latin typeface="Times New Roman" panose="02020603050405020304" pitchFamily="18" charset="0"/>
              <a:cs typeface="Times New Roman" panose="02020603050405020304" pitchFamily="18" charset="0"/>
            </a:endParaRPr>
          </a:p>
          <a:p>
            <a:pPr marL="0" indent="0">
              <a:buNone/>
            </a:pPr>
            <a:endParaRPr lang="pt-BR" sz="1200" b="1" i="0" u="none" strike="noStrike" baseline="0" dirty="0">
              <a:solidFill>
                <a:schemeClr val="bg1"/>
              </a:solidFill>
              <a:latin typeface="Rawline"/>
            </a:endParaRPr>
          </a:p>
          <a:p>
            <a:endParaRPr lang="pt-BR" sz="1200" b="1" dirty="0">
              <a:solidFill>
                <a:srgbClr val="545454"/>
              </a:solidFill>
              <a:latin typeface="Rawline"/>
            </a:endParaRPr>
          </a:p>
          <a:p>
            <a:endParaRPr lang="pt-BR" sz="1200" b="1" i="0" u="none" strike="noStrike" baseline="0" dirty="0">
              <a:solidFill>
                <a:srgbClr val="545454"/>
              </a:solidFill>
              <a:latin typeface="Rawline"/>
            </a:endParaRPr>
          </a:p>
          <a:p>
            <a:endParaRPr lang="pt-BR" sz="1200" b="1" i="0" u="none" strike="noStrike" baseline="0" dirty="0">
              <a:solidFill>
                <a:srgbClr val="545454"/>
              </a:solidFill>
              <a:latin typeface="Rawline"/>
            </a:endParaRPr>
          </a:p>
          <a:p>
            <a:endParaRPr lang="en-US" altLang="pt-BR" sz="1200" dirty="0">
              <a:solidFill>
                <a:schemeClr val="bg1"/>
              </a:solidFill>
              <a:latin typeface="Times New Roman" panose="02020603050405020304" pitchFamily="18" charset="0"/>
              <a:cs typeface="Times New Roman" panose="02020603050405020304" pitchFamily="18" charset="0"/>
            </a:endParaRPr>
          </a:p>
          <a:p>
            <a:pPr>
              <a:lnSpc>
                <a:spcPct val="90000"/>
              </a:lnSpc>
            </a:pPr>
            <a:endParaRPr lang="en-US" altLang="pt-BR" sz="700" dirty="0">
              <a:solidFill>
                <a:schemeClr val="bg1"/>
              </a:solidFill>
            </a:endParaRPr>
          </a:p>
          <a:p>
            <a:pPr>
              <a:lnSpc>
                <a:spcPct val="90000"/>
              </a:lnSpc>
            </a:pPr>
            <a:endParaRPr lang="en-US" altLang="pt-BR" sz="700" dirty="0">
              <a:solidFill>
                <a:schemeClr val="bg1"/>
              </a:solidFill>
            </a:endParaRPr>
          </a:p>
          <a:p>
            <a:pPr>
              <a:lnSpc>
                <a:spcPct val="90000"/>
              </a:lnSpc>
            </a:pPr>
            <a:endParaRPr lang="en-US" altLang="pt-BR" sz="700" dirty="0">
              <a:solidFill>
                <a:schemeClr val="bg1"/>
              </a:solidFill>
            </a:endParaRPr>
          </a:p>
        </p:txBody>
      </p:sp>
      <p:sp>
        <p:nvSpPr>
          <p:cNvPr id="8194" name="CaixaDeTexto 1">
            <a:extLst>
              <a:ext uri="{FF2B5EF4-FFF2-40B4-BE49-F238E27FC236}">
                <a16:creationId xmlns:a16="http://schemas.microsoft.com/office/drawing/2014/main" id="{14EB5F88-CF10-2541-4B33-5D0395249332}"/>
              </a:ext>
            </a:extLst>
          </p:cNvPr>
          <p:cNvSpPr txBox="1">
            <a:spLocks noChangeArrowheads="1"/>
          </p:cNvSpPr>
          <p:nvPr/>
        </p:nvSpPr>
        <p:spPr bwMode="auto">
          <a:xfrm>
            <a:off x="486697" y="629267"/>
            <a:ext cx="6939116" cy="714817"/>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t">
            <a:norm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spcBef>
                <a:spcPct val="0"/>
              </a:spcBef>
              <a:spcAft>
                <a:spcPts val="600"/>
              </a:spcAft>
            </a:pPr>
            <a:endParaRPr lang="en-US" altLang="pt-BR" sz="2900" dirty="0">
              <a:solidFill>
                <a:schemeClr val="tx2"/>
              </a:solidFill>
              <a:latin typeface="+mj-lt"/>
              <a:ea typeface="+mj-ea"/>
              <a:cs typeface="+mj-cs"/>
            </a:endParaRPr>
          </a:p>
          <a:p>
            <a:pPr eaLnBrk="1" hangingPunct="1">
              <a:lnSpc>
                <a:spcPct val="90000"/>
              </a:lnSpc>
              <a:spcBef>
                <a:spcPct val="0"/>
              </a:spcBef>
              <a:spcAft>
                <a:spcPts val="600"/>
              </a:spcAft>
            </a:pPr>
            <a:endParaRPr lang="en-US" altLang="pt-BR" sz="2900" dirty="0">
              <a:solidFill>
                <a:schemeClr val="tx2"/>
              </a:solidFill>
              <a:latin typeface="+mj-lt"/>
              <a:ea typeface="+mj-ea"/>
              <a:cs typeface="+mj-cs"/>
            </a:endParaRPr>
          </a:p>
        </p:txBody>
      </p:sp>
      <p:pic>
        <p:nvPicPr>
          <p:cNvPr id="1033" name="Picture 9" descr="5 novos livros jurídicos para se atualizar com as novidades do Direito -  Editora FÓRUM - Conhecimento Jurídico">
            <a:extLst>
              <a:ext uri="{FF2B5EF4-FFF2-40B4-BE49-F238E27FC236}">
                <a16:creationId xmlns:a16="http://schemas.microsoft.com/office/drawing/2014/main" id="{8BBFADFD-B75F-53E8-13D4-0A3AA4EDCDE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48827" y="351286"/>
            <a:ext cx="2952750" cy="1552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0720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aixaDeTexto 1">
            <a:extLst>
              <a:ext uri="{FF2B5EF4-FFF2-40B4-BE49-F238E27FC236}">
                <a16:creationId xmlns:a16="http://schemas.microsoft.com/office/drawing/2014/main" id="{7C7C9ACF-43CE-07E6-18A1-1ACD50271B54}"/>
              </a:ext>
            </a:extLst>
          </p:cNvPr>
          <p:cNvSpPr txBox="1">
            <a:spLocks noChangeArrowheads="1"/>
          </p:cNvSpPr>
          <p:nvPr/>
        </p:nvSpPr>
        <p:spPr bwMode="auto">
          <a:xfrm>
            <a:off x="1428750" y="714375"/>
            <a:ext cx="6500813"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pt-BR" altLang="pt-BR" sz="4400" b="1">
                <a:latin typeface="Times New Roman" panose="02020603050405020304" pitchFamily="18" charset="0"/>
                <a:cs typeface="Times New Roman" panose="02020603050405020304" pitchFamily="18" charset="0"/>
              </a:rPr>
              <a:t>AUDITORIA INTERNA</a:t>
            </a:r>
          </a:p>
        </p:txBody>
      </p:sp>
      <p:sp>
        <p:nvSpPr>
          <p:cNvPr id="9219" name="CaixaDeTexto 2">
            <a:extLst>
              <a:ext uri="{FF2B5EF4-FFF2-40B4-BE49-F238E27FC236}">
                <a16:creationId xmlns:a16="http://schemas.microsoft.com/office/drawing/2014/main" id="{63B1269F-730A-6E9A-73F0-007C88DB6B93}"/>
              </a:ext>
            </a:extLst>
          </p:cNvPr>
          <p:cNvSpPr txBox="1">
            <a:spLocks noChangeArrowheads="1"/>
          </p:cNvSpPr>
          <p:nvPr/>
        </p:nvSpPr>
        <p:spPr bwMode="auto">
          <a:xfrm>
            <a:off x="1071563" y="1857375"/>
            <a:ext cx="7215187"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pt-BR" altLang="pt-BR" sz="3200" dirty="0">
                <a:latin typeface="Times New Roman" panose="02020603050405020304" pitchFamily="18" charset="0"/>
                <a:cs typeface="Times New Roman" panose="02020603050405020304" pitchFamily="18" charset="0"/>
              </a:rPr>
              <a:t>Tem por função básica, assessorar a Administração no desempenho de suas funções e responsabilidades, através de exames e avaliações dos controles internos, com vistas a minimizar as probabilidades de fraudes, erros ou práticas ineficazes.</a:t>
            </a:r>
          </a:p>
          <a:p>
            <a:pPr eaLnBrk="1" hangingPunct="1"/>
            <a:endParaRPr lang="pt-BR" altLang="pt-BR"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tângulo 3">
            <a:extLst>
              <a:ext uri="{FF2B5EF4-FFF2-40B4-BE49-F238E27FC236}">
                <a16:creationId xmlns:a16="http://schemas.microsoft.com/office/drawing/2014/main" id="{27E80364-80AA-6DB0-4D43-856151C34E4B}"/>
              </a:ext>
            </a:extLst>
          </p:cNvPr>
          <p:cNvSpPr>
            <a:spLocks noChangeArrowheads="1"/>
          </p:cNvSpPr>
          <p:nvPr/>
        </p:nvSpPr>
        <p:spPr bwMode="auto">
          <a:xfrm>
            <a:off x="2916238" y="404813"/>
            <a:ext cx="3268844"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pt-BR" altLang="pt-BR" sz="4400">
                <a:latin typeface="Times New Roman" panose="02020603050405020304" pitchFamily="18" charset="0"/>
                <a:cs typeface="Times New Roman" panose="02020603050405020304" pitchFamily="18" charset="0"/>
              </a:rPr>
              <a:t>Obrigado (a)!</a:t>
            </a:r>
            <a:endParaRPr lang="pt-BR" altLang="pt-BR" sz="4400" dirty="0">
              <a:latin typeface="Times New Roman" panose="02020603050405020304" pitchFamily="18" charset="0"/>
              <a:cs typeface="Times New Roman" panose="02020603050405020304" pitchFamily="18" charset="0"/>
            </a:endParaRPr>
          </a:p>
        </p:txBody>
      </p:sp>
      <p:sp>
        <p:nvSpPr>
          <p:cNvPr id="25603" name="Retângulo 4">
            <a:extLst>
              <a:ext uri="{FF2B5EF4-FFF2-40B4-BE49-F238E27FC236}">
                <a16:creationId xmlns:a16="http://schemas.microsoft.com/office/drawing/2014/main" id="{B7CD34CE-4E0C-6394-0295-7E6BC3F6C5CE}"/>
              </a:ext>
            </a:extLst>
          </p:cNvPr>
          <p:cNvSpPr>
            <a:spLocks noChangeArrowheads="1"/>
          </p:cNvSpPr>
          <p:nvPr/>
        </p:nvSpPr>
        <p:spPr bwMode="auto">
          <a:xfrm>
            <a:off x="684213" y="1341438"/>
            <a:ext cx="7704137"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pt-BR" altLang="pt-BR" sz="2400" dirty="0">
                <a:latin typeface="Times New Roman" panose="02020603050405020304" pitchFamily="18" charset="0"/>
                <a:cs typeface="Times New Roman" panose="02020603050405020304" pitchFamily="18" charset="0"/>
              </a:rPr>
              <a:t>Para maiores informações:</a:t>
            </a:r>
          </a:p>
          <a:p>
            <a:pPr algn="ctr" eaLnBrk="1" hangingPunct="1"/>
            <a:endParaRPr lang="pt-BR" altLang="pt-BR" sz="2400" dirty="0">
              <a:latin typeface="Times New Roman" panose="02020603050405020304" pitchFamily="18" charset="0"/>
              <a:cs typeface="Times New Roman" panose="02020603050405020304" pitchFamily="18" charset="0"/>
            </a:endParaRPr>
          </a:p>
          <a:p>
            <a:pPr algn="ctr" eaLnBrk="1" hangingPunct="1"/>
            <a:r>
              <a:rPr lang="pt-BR" altLang="pt-BR" sz="2400" dirty="0">
                <a:latin typeface="Times New Roman" panose="02020603050405020304" pitchFamily="18" charset="0"/>
                <a:cs typeface="Times New Roman" panose="02020603050405020304" pitchFamily="18" charset="0"/>
              </a:rPr>
              <a:t>Auditoria Interna da UFRRJ – Prédio Principal, 131 </a:t>
            </a:r>
          </a:p>
          <a:p>
            <a:pPr algn="ctr" eaLnBrk="1" hangingPunct="1"/>
            <a:r>
              <a:rPr lang="pt-BR" altLang="pt-BR" sz="2400" dirty="0">
                <a:latin typeface="Times New Roman" panose="02020603050405020304" pitchFamily="18" charset="0"/>
                <a:cs typeface="Times New Roman" panose="02020603050405020304" pitchFamily="18" charset="0"/>
              </a:rPr>
              <a:t>3º andar, Corredor Assessorias, Sala 03</a:t>
            </a:r>
          </a:p>
          <a:p>
            <a:pPr algn="ctr" eaLnBrk="1" hangingPunct="1"/>
            <a:endParaRPr lang="pt-BR" altLang="pt-BR" sz="2400" dirty="0">
              <a:latin typeface="Times New Roman" panose="02020603050405020304" pitchFamily="18" charset="0"/>
              <a:cs typeface="Times New Roman" panose="02020603050405020304" pitchFamily="18" charset="0"/>
            </a:endParaRPr>
          </a:p>
          <a:p>
            <a:pPr eaLnBrk="1" hangingPunct="1"/>
            <a:r>
              <a:rPr lang="pt-BR" altLang="pt-BR" sz="2400" dirty="0">
                <a:latin typeface="Times New Roman" panose="02020603050405020304" pitchFamily="18" charset="0"/>
                <a:cs typeface="Times New Roman" panose="02020603050405020304" pitchFamily="18" charset="0"/>
              </a:rPr>
              <a:t>Telefones: (21) 2681- 4944</a:t>
            </a:r>
          </a:p>
          <a:p>
            <a:pPr eaLnBrk="1" hangingPunct="1"/>
            <a:r>
              <a:rPr lang="pt-BR" altLang="pt-BR" sz="2400" dirty="0">
                <a:latin typeface="Times New Roman" panose="02020603050405020304" pitchFamily="18" charset="0"/>
                <a:cs typeface="Times New Roman" panose="02020603050405020304" pitchFamily="18" charset="0"/>
              </a:rPr>
              <a:t>		             2681- 4945</a:t>
            </a:r>
          </a:p>
          <a:p>
            <a:pPr eaLnBrk="1" hangingPunct="1"/>
            <a:r>
              <a:rPr lang="pt-BR" altLang="pt-BR" sz="2400" dirty="0">
                <a:latin typeface="Times New Roman" panose="02020603050405020304" pitchFamily="18" charset="0"/>
                <a:cs typeface="Times New Roman" panose="02020603050405020304" pitchFamily="18" charset="0"/>
              </a:rPr>
              <a:t>		         </a:t>
            </a:r>
          </a:p>
          <a:p>
            <a:pPr eaLnBrk="1" hangingPunct="1"/>
            <a:r>
              <a:rPr lang="pt-BR" altLang="pt-BR" sz="2400" dirty="0">
                <a:latin typeface="Times New Roman" panose="02020603050405020304" pitchFamily="18" charset="0"/>
                <a:cs typeface="Times New Roman" panose="02020603050405020304" pitchFamily="18" charset="0"/>
              </a:rPr>
              <a:t>Celular Institucional: (21) 96634-2715</a:t>
            </a:r>
          </a:p>
          <a:p>
            <a:pPr eaLnBrk="1" hangingPunct="1"/>
            <a:r>
              <a:rPr lang="pt-BR" altLang="pt-BR" sz="2400" dirty="0">
                <a:latin typeface="Times New Roman" panose="02020603050405020304" pitchFamily="18" charset="0"/>
                <a:cs typeface="Times New Roman" panose="02020603050405020304" pitchFamily="18" charset="0"/>
              </a:rPr>
              <a:t>         </a:t>
            </a:r>
          </a:p>
          <a:p>
            <a:pPr eaLnBrk="1" hangingPunct="1"/>
            <a:endParaRPr lang="pt-BR" altLang="pt-BR" sz="2400" dirty="0">
              <a:latin typeface="Times New Roman" panose="02020603050405020304" pitchFamily="18" charset="0"/>
              <a:cs typeface="Times New Roman" panose="02020603050405020304" pitchFamily="18" charset="0"/>
            </a:endParaRPr>
          </a:p>
          <a:p>
            <a:pPr algn="ctr" eaLnBrk="1" hangingPunct="1"/>
            <a:r>
              <a:rPr lang="pt-BR" altLang="pt-BR" sz="2400" dirty="0">
                <a:latin typeface="Times New Roman" panose="02020603050405020304" pitchFamily="18" charset="0"/>
                <a:cs typeface="Times New Roman" panose="02020603050405020304" pitchFamily="18" charset="0"/>
              </a:rPr>
              <a:t>E-mail: </a:t>
            </a:r>
            <a:r>
              <a:rPr lang="pt-BR" altLang="pt-BR" sz="2400" dirty="0">
                <a:latin typeface="Times New Roman" panose="02020603050405020304" pitchFamily="18" charset="0"/>
                <a:cs typeface="Times New Roman" panose="02020603050405020304" pitchFamily="18" charset="0"/>
                <a:hlinkClick r:id="rId2"/>
              </a:rPr>
              <a:t>audin@ufrrj.br</a:t>
            </a:r>
            <a:endParaRPr lang="pt-BR" altLang="pt-BR" sz="2400" dirty="0">
              <a:latin typeface="Times New Roman" panose="02020603050405020304" pitchFamily="18" charset="0"/>
              <a:cs typeface="Times New Roman" panose="02020603050405020304" pitchFamily="18" charset="0"/>
            </a:endParaRPr>
          </a:p>
          <a:p>
            <a:pPr algn="ctr" eaLnBrk="1" hangingPunct="1"/>
            <a:r>
              <a:rPr lang="pt-BR" altLang="pt-BR" sz="2400" dirty="0">
                <a:latin typeface="Times New Roman" panose="02020603050405020304" pitchFamily="18" charset="0"/>
                <a:cs typeface="Times New Roman" panose="02020603050405020304" pitchFamily="18" charset="0"/>
              </a:rPr>
              <a:t>http://institucional.ufrrj.br/audin/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592697E9-949F-E818-1393-C196E6F5ACC0}"/>
              </a:ext>
            </a:extLst>
          </p:cNvPr>
          <p:cNvSpPr>
            <a:spLocks noGrp="1"/>
          </p:cNvSpPr>
          <p:nvPr>
            <p:ph type="title"/>
          </p:nvPr>
        </p:nvSpPr>
        <p:spPr>
          <a:xfrm>
            <a:off x="467544" y="404664"/>
            <a:ext cx="8229600" cy="1143000"/>
          </a:xfrm>
        </p:spPr>
        <p:txBody>
          <a:bodyPr>
            <a:noAutofit/>
          </a:bodyPr>
          <a:lstStyle/>
          <a:p>
            <a:pPr algn="ctr" eaLnBrk="1" fontAlgn="auto" hangingPunct="1">
              <a:spcAft>
                <a:spcPts val="0"/>
              </a:spcAft>
              <a:defRPr/>
            </a:pPr>
            <a:r>
              <a:rPr lang="pt-BR" sz="3200" dirty="0">
                <a:solidFill>
                  <a:schemeClr val="tx1"/>
                </a:solidFill>
                <a:latin typeface="Times New Roman" pitchFamily="18" charset="0"/>
                <a:cs typeface="Times New Roman" pitchFamily="18" charset="0"/>
              </a:rPr>
              <a:t>INSTITUIÇÃO DA AUDITORIA INTERNA</a:t>
            </a:r>
            <a:br>
              <a:rPr lang="pt-BR" sz="3200" dirty="0">
                <a:solidFill>
                  <a:schemeClr val="tx1"/>
                </a:solidFill>
                <a:latin typeface="Times New Roman" pitchFamily="18" charset="0"/>
                <a:cs typeface="Times New Roman" pitchFamily="18" charset="0"/>
              </a:rPr>
            </a:br>
            <a:r>
              <a:rPr lang="pt-BR" sz="3200" dirty="0">
                <a:solidFill>
                  <a:schemeClr val="tx1"/>
                </a:solidFill>
                <a:latin typeface="Times New Roman" pitchFamily="18" charset="0"/>
                <a:cs typeface="Times New Roman" pitchFamily="18" charset="0"/>
              </a:rPr>
              <a:t>DA UFRRJ</a:t>
            </a:r>
            <a:endParaRPr lang="pt-BR" sz="3200" dirty="0">
              <a:latin typeface="Times New Roman" pitchFamily="18" charset="0"/>
              <a:cs typeface="Times New Roman" pitchFamily="18" charset="0"/>
            </a:endParaRPr>
          </a:p>
        </p:txBody>
      </p:sp>
      <p:sp>
        <p:nvSpPr>
          <p:cNvPr id="10242" name="Espaço Reservado para Conteúdo 1">
            <a:extLst>
              <a:ext uri="{FF2B5EF4-FFF2-40B4-BE49-F238E27FC236}">
                <a16:creationId xmlns:a16="http://schemas.microsoft.com/office/drawing/2014/main" id="{4E46DCDA-B457-DD0A-4D58-D65BB6DB6758}"/>
              </a:ext>
            </a:extLst>
          </p:cNvPr>
          <p:cNvSpPr>
            <a:spLocks noGrp="1"/>
          </p:cNvSpPr>
          <p:nvPr>
            <p:ph idx="1"/>
          </p:nvPr>
        </p:nvSpPr>
        <p:spPr>
          <a:xfrm>
            <a:off x="468313" y="1916113"/>
            <a:ext cx="8229600" cy="4525962"/>
          </a:xfrm>
        </p:spPr>
        <p:txBody>
          <a:bodyPr>
            <a:normAutofit/>
          </a:bodyPr>
          <a:lstStyle/>
          <a:p>
            <a:pPr algn="just" eaLnBrk="1" hangingPunct="1"/>
            <a:r>
              <a:rPr lang="pt-BR" altLang="pt-BR" sz="3200" dirty="0">
                <a:latin typeface="Times New Roman" panose="02020603050405020304" pitchFamily="18" charset="0"/>
                <a:cs typeface="Times New Roman" panose="02020603050405020304" pitchFamily="18" charset="0"/>
              </a:rPr>
              <a:t>Em cumprimento ao Decreto nº 3.591 de 06 de setembro de 2000, foi oficialmente instituída na Universidade Federal Rural do Rio de Janeiro. Foi designado através da Portaria nº 983/GR, de 01 de dezembro de 2006, o Administrador Duclério José do Vale como 1º Auditor Chefe, para atuar como Auditor Interno.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1">
            <a:extLst>
              <a:ext uri="{FF2B5EF4-FFF2-40B4-BE49-F238E27FC236}">
                <a16:creationId xmlns:a16="http://schemas.microsoft.com/office/drawing/2014/main" id="{B2F6482B-BAA4-ACFC-2535-25E199B1832A}"/>
              </a:ext>
            </a:extLst>
          </p:cNvPr>
          <p:cNvSpPr txBox="1">
            <a:spLocks/>
          </p:cNvSpPr>
          <p:nvPr/>
        </p:nvSpPr>
        <p:spPr>
          <a:xfrm>
            <a:off x="251520" y="2132856"/>
            <a:ext cx="8229600" cy="3316014"/>
          </a:xfrm>
          <a:prstGeom prst="rect">
            <a:avLst/>
          </a:prstGeom>
        </p:spPr>
        <p:txBody>
          <a:bodyPr/>
          <a:lstStyle/>
          <a:p>
            <a:pPr marL="365125" indent="-255588" algn="just">
              <a:spcBef>
                <a:spcPts val="400"/>
              </a:spcBef>
              <a:buClr>
                <a:schemeClr val="accent1"/>
              </a:buClr>
              <a:buSzPct val="68000"/>
              <a:buFont typeface="Wingdings 3" pitchFamily="18" charset="2"/>
              <a:buChar char=""/>
              <a:defRPr/>
            </a:pPr>
            <a:r>
              <a:rPr lang="pt-BR" sz="3200" dirty="0">
                <a:latin typeface="Times New Roman" pitchFamily="18" charset="0"/>
                <a:cs typeface="Times New Roman" pitchFamily="18" charset="0"/>
              </a:rPr>
              <a:t>Após as modificações introduzidas nos Estatuto e Regimento Geral reformados, aprovados através da Deliberação 015 do Conselho Universitário, de 23/03/2012, a Auditoria Interna está vinculada ao CONSU, conforme artigo 122 do referido Regimento</a:t>
            </a:r>
            <a:r>
              <a:rPr lang="pt-BR" sz="3700" dirty="0">
                <a:latin typeface="Times New Roman" pitchFamily="18" charset="0"/>
                <a:cs typeface="Times New Roman" pitchFamily="18" charset="0"/>
              </a:rPr>
              <a:t>.</a:t>
            </a:r>
          </a:p>
          <a:p>
            <a:pPr marL="365125" indent="-255588">
              <a:spcBef>
                <a:spcPts val="400"/>
              </a:spcBef>
              <a:buClr>
                <a:schemeClr val="accent1"/>
              </a:buClr>
              <a:buSzPct val="68000"/>
              <a:buFont typeface="Wingdings 3" pitchFamily="18" charset="2"/>
              <a:buChar char=""/>
              <a:defRPr/>
            </a:pPr>
            <a:endParaRPr lang="pt-BR" sz="3500" dirty="0">
              <a:latin typeface="+mn-lt"/>
            </a:endParaRPr>
          </a:p>
        </p:txBody>
      </p:sp>
      <p:pic>
        <p:nvPicPr>
          <p:cNvPr id="2" name="Imagem 1">
            <a:extLst>
              <a:ext uri="{FF2B5EF4-FFF2-40B4-BE49-F238E27FC236}">
                <a16:creationId xmlns:a16="http://schemas.microsoft.com/office/drawing/2014/main" id="{52D54B0B-C96B-7BDB-B3FA-83D9F476244D}"/>
              </a:ext>
            </a:extLst>
          </p:cNvPr>
          <p:cNvPicPr>
            <a:picLocks noChangeAspect="1"/>
          </p:cNvPicPr>
          <p:nvPr/>
        </p:nvPicPr>
        <p:blipFill>
          <a:blip r:embed="rId2" cstate="print"/>
          <a:stretch>
            <a:fillRect/>
          </a:stretch>
        </p:blipFill>
        <p:spPr>
          <a:xfrm>
            <a:off x="-15128" y="404664"/>
            <a:ext cx="8230313" cy="1347333"/>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Imagem 1" descr="Organograma.JPG">
            <a:extLst>
              <a:ext uri="{FF2B5EF4-FFF2-40B4-BE49-F238E27FC236}">
                <a16:creationId xmlns:a16="http://schemas.microsoft.com/office/drawing/2014/main" id="{8C375AFF-95AE-B6C7-3BD0-FF1DF97AC22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188" y="549275"/>
            <a:ext cx="8001000" cy="535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CA795E9D-EF86-5A77-3DAA-82AA5376AC04}"/>
              </a:ext>
            </a:extLst>
          </p:cNvPr>
          <p:cNvSpPr>
            <a:spLocks noGrp="1"/>
          </p:cNvSpPr>
          <p:nvPr>
            <p:ph type="title"/>
          </p:nvPr>
        </p:nvSpPr>
        <p:spPr/>
        <p:txBody>
          <a:bodyPr>
            <a:noAutofit/>
          </a:bodyPr>
          <a:lstStyle/>
          <a:p>
            <a:pPr algn="ctr">
              <a:defRPr/>
            </a:pPr>
            <a:r>
              <a:rPr lang="pt-BR" sz="3200" dirty="0">
                <a:solidFill>
                  <a:schemeClr val="tx1"/>
                </a:solidFill>
                <a:latin typeface="Times New Roman" pitchFamily="18" charset="0"/>
                <a:cs typeface="Times New Roman" pitchFamily="18" charset="0"/>
              </a:rPr>
              <a:t>NOMEAÇÃO E EXONERAÇÃO DO TITULAR DA AUDITORIA INTERNA</a:t>
            </a:r>
            <a:r>
              <a:rPr lang="pt-BR" sz="3600" dirty="0">
                <a:solidFill>
                  <a:schemeClr val="tx1"/>
                </a:solidFill>
                <a:latin typeface="Times New Roman" pitchFamily="18" charset="0"/>
                <a:cs typeface="Times New Roman" pitchFamily="18" charset="0"/>
              </a:rPr>
              <a:t>:</a:t>
            </a:r>
          </a:p>
        </p:txBody>
      </p:sp>
      <p:sp>
        <p:nvSpPr>
          <p:cNvPr id="13314" name="Espaço Reservado para Conteúdo 1">
            <a:extLst>
              <a:ext uri="{FF2B5EF4-FFF2-40B4-BE49-F238E27FC236}">
                <a16:creationId xmlns:a16="http://schemas.microsoft.com/office/drawing/2014/main" id="{761097CF-CB36-8328-0A3A-6FECD5330250}"/>
              </a:ext>
            </a:extLst>
          </p:cNvPr>
          <p:cNvSpPr>
            <a:spLocks noGrp="1"/>
          </p:cNvSpPr>
          <p:nvPr>
            <p:ph idx="1"/>
          </p:nvPr>
        </p:nvSpPr>
        <p:spPr>
          <a:xfrm>
            <a:off x="395288" y="1700808"/>
            <a:ext cx="8208962" cy="4900017"/>
          </a:xfrm>
        </p:spPr>
        <p:txBody>
          <a:bodyPr>
            <a:normAutofit/>
          </a:bodyPr>
          <a:lstStyle/>
          <a:p>
            <a:pPr algn="just">
              <a:lnSpc>
                <a:spcPct val="120000"/>
              </a:lnSpc>
            </a:pPr>
            <a:r>
              <a:rPr lang="pt-BR" sz="2800" b="0" i="0" dirty="0">
                <a:solidFill>
                  <a:schemeClr val="tx1"/>
                </a:solidFill>
                <a:effectLst/>
                <a:latin typeface="Times New Roman" panose="02020603050405020304" pitchFamily="18" charset="0"/>
                <a:cs typeface="Times New Roman" panose="02020603050405020304" pitchFamily="18" charset="0"/>
              </a:rPr>
              <a:t>O Ministério da Transparência e Controladoria Geral da União – CGU, atualizou, por meio da Portaria </a:t>
            </a:r>
            <a:r>
              <a:rPr lang="pt-BR" sz="2800" b="1" i="0" dirty="0">
                <a:effectLst/>
                <a:latin typeface="Times New Roman" panose="02020603050405020304" pitchFamily="18" charset="0"/>
                <a:cs typeface="Times New Roman" panose="02020603050405020304" pitchFamily="18" charset="0"/>
              </a:rPr>
              <a:t>Nº 2737, DE 20 DE DEZEMBRO DE 2017</a:t>
            </a:r>
            <a:r>
              <a:rPr lang="pt-BR" sz="2800" b="0" i="0" dirty="0">
                <a:solidFill>
                  <a:schemeClr val="tx1"/>
                </a:solidFill>
                <a:effectLst/>
                <a:latin typeface="Times New Roman" panose="02020603050405020304" pitchFamily="18" charset="0"/>
                <a:cs typeface="Times New Roman" panose="02020603050405020304" pitchFamily="18" charset="0"/>
              </a:rPr>
              <a:t>, </a:t>
            </a:r>
            <a:r>
              <a:rPr lang="pt-BR" sz="2800" b="0" i="0" dirty="0">
                <a:effectLst/>
                <a:latin typeface="Times New Roman" panose="02020603050405020304" pitchFamily="18" charset="0"/>
                <a:cs typeface="Times New Roman" panose="02020603050405020304" pitchFamily="18" charset="0"/>
              </a:rPr>
              <a:t>os procedimentos que disciplinam a consulta para nomeação, designação, exoneração ou dispensa do titular de unidade de auditoria interna ou auditor interno.</a:t>
            </a:r>
            <a:r>
              <a:rPr lang="pt-BR" sz="2800" b="0" i="0" dirty="0">
                <a:effectLst/>
                <a:latin typeface="Arial" panose="020B0604020202020204" pitchFamily="34" charset="0"/>
              </a:rPr>
              <a:t> </a:t>
            </a:r>
          </a:p>
          <a:p>
            <a:pPr algn="just">
              <a:lnSpc>
                <a:spcPct val="120000"/>
              </a:lnSpc>
            </a:pPr>
            <a:r>
              <a:rPr lang="pt-BR" sz="2800" u="sng" dirty="0">
                <a:latin typeface="Times New Roman" panose="02020603050405020304" pitchFamily="18" charset="0"/>
                <a:cs typeface="Times New Roman" panose="02020603050405020304" pitchFamily="18" charset="0"/>
              </a:rPr>
              <a:t>D</a:t>
            </a:r>
            <a:r>
              <a:rPr lang="pt-BR" sz="2800" b="0" i="0" u="sng" dirty="0">
                <a:effectLst/>
                <a:latin typeface="Times New Roman" panose="02020603050405020304" pitchFamily="18" charset="0"/>
                <a:cs typeface="Times New Roman" panose="02020603050405020304" pitchFamily="18" charset="0"/>
              </a:rPr>
              <a:t>estacamos as principais alterações e novidades apresentadas</a:t>
            </a:r>
            <a:r>
              <a:rPr lang="pt-BR" sz="2800" b="0" i="0" u="sng" dirty="0">
                <a:effectLst/>
                <a:latin typeface="Roboto" panose="02000000000000000000" pitchFamily="2" charset="0"/>
              </a:rPr>
              <a:t>:</a:t>
            </a:r>
            <a:endParaRPr lang="pt-BR" sz="2800" b="0" i="0" u="sng" dirty="0">
              <a:effectLst/>
              <a:latin typeface="Arial" panose="020B0604020202020204" pitchFamily="34" charset="0"/>
            </a:endParaRPr>
          </a:p>
          <a:p>
            <a:pPr algn="just">
              <a:lnSpc>
                <a:spcPct val="120000"/>
              </a:lnSpc>
            </a:pPr>
            <a:endParaRPr lang="pt-BR" sz="3800" b="0" i="0" dirty="0">
              <a:solidFill>
                <a:schemeClr val="tx1"/>
              </a:solidFill>
              <a:effectLst/>
              <a:latin typeface="Roboto" panose="02000000000000000000" pitchFamily="2" charset="0"/>
            </a:endParaRPr>
          </a:p>
          <a:p>
            <a:pPr marL="0" indent="0" algn="l">
              <a:buNone/>
            </a:pPr>
            <a:endParaRPr lang="pt-BR" sz="2400" b="0" i="0" dirty="0">
              <a:effectLst/>
              <a:latin typeface="Roboto" panose="02000000000000000000" pitchFamily="2" charset="0"/>
            </a:endParaRPr>
          </a:p>
        </p:txBody>
      </p:sp>
    </p:spTree>
    <p:extLst>
      <p:ext uri="{BB962C8B-B14F-4D97-AF65-F5344CB8AC3E}">
        <p14:creationId xmlns:p14="http://schemas.microsoft.com/office/powerpoint/2010/main" val="2578468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CA795E9D-EF86-5A77-3DAA-82AA5376AC04}"/>
              </a:ext>
            </a:extLst>
          </p:cNvPr>
          <p:cNvSpPr>
            <a:spLocks noGrp="1"/>
          </p:cNvSpPr>
          <p:nvPr>
            <p:ph type="title"/>
          </p:nvPr>
        </p:nvSpPr>
        <p:spPr/>
        <p:txBody>
          <a:bodyPr>
            <a:noAutofit/>
          </a:bodyPr>
          <a:lstStyle/>
          <a:p>
            <a:pPr algn="ctr">
              <a:defRPr/>
            </a:pPr>
            <a:r>
              <a:rPr lang="pt-BR" sz="3200" dirty="0">
                <a:solidFill>
                  <a:schemeClr val="tx1"/>
                </a:solidFill>
                <a:latin typeface="Times New Roman" pitchFamily="18" charset="0"/>
                <a:cs typeface="Times New Roman" pitchFamily="18" charset="0"/>
              </a:rPr>
              <a:t>NOMEAÇÃO E EXONERAÇÃO DO TITULAR DA AUDITORIA INTERNA</a:t>
            </a:r>
            <a:r>
              <a:rPr lang="pt-BR" sz="3600" dirty="0">
                <a:solidFill>
                  <a:schemeClr val="tx1"/>
                </a:solidFill>
                <a:latin typeface="Times New Roman" pitchFamily="18" charset="0"/>
                <a:cs typeface="Times New Roman" pitchFamily="18" charset="0"/>
              </a:rPr>
              <a:t>:</a:t>
            </a:r>
          </a:p>
        </p:txBody>
      </p:sp>
      <p:sp>
        <p:nvSpPr>
          <p:cNvPr id="13314" name="Espaço Reservado para Conteúdo 1">
            <a:extLst>
              <a:ext uri="{FF2B5EF4-FFF2-40B4-BE49-F238E27FC236}">
                <a16:creationId xmlns:a16="http://schemas.microsoft.com/office/drawing/2014/main" id="{761097CF-CB36-8328-0A3A-6FECD5330250}"/>
              </a:ext>
            </a:extLst>
          </p:cNvPr>
          <p:cNvSpPr>
            <a:spLocks noGrp="1"/>
          </p:cNvSpPr>
          <p:nvPr>
            <p:ph idx="1"/>
          </p:nvPr>
        </p:nvSpPr>
        <p:spPr>
          <a:xfrm>
            <a:off x="395288" y="1700808"/>
            <a:ext cx="8208962" cy="4900017"/>
          </a:xfrm>
        </p:spPr>
        <p:txBody>
          <a:bodyPr>
            <a:normAutofit fontScale="77500" lnSpcReduction="20000"/>
          </a:bodyPr>
          <a:lstStyle/>
          <a:p>
            <a:pPr algn="just">
              <a:lnSpc>
                <a:spcPct val="120000"/>
              </a:lnSpc>
              <a:spcBef>
                <a:spcPts val="0"/>
              </a:spcBef>
              <a:buFont typeface="Arial" panose="020B0604020202020204" pitchFamily="34" charset="0"/>
              <a:buChar char="•"/>
            </a:pPr>
            <a:r>
              <a:rPr lang="pt-BR" sz="3000" b="0" i="0" dirty="0">
                <a:effectLst/>
                <a:latin typeface="Times New Roman" panose="02020603050405020304" pitchFamily="18" charset="0"/>
                <a:cs typeface="Times New Roman" panose="02020603050405020304" pitchFamily="18" charset="0"/>
              </a:rPr>
              <a:t>É </a:t>
            </a:r>
            <a:r>
              <a:rPr lang="pt-BR" sz="3000" b="1" i="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nula a nomeação, designação</a:t>
            </a:r>
            <a:r>
              <a:rPr lang="pt-BR" sz="3000" b="0" i="0" dirty="0">
                <a:effectLst/>
                <a:latin typeface="Times New Roman" panose="02020603050405020304" pitchFamily="18" charset="0"/>
                <a:cs typeface="Times New Roman" panose="02020603050405020304" pitchFamily="18" charset="0"/>
              </a:rPr>
              <a:t>, exoneração ou dispensa do cargo ou função de titular de auditoria interna sem a prévia aprovação da CGU.</a:t>
            </a:r>
          </a:p>
          <a:p>
            <a:pPr algn="just">
              <a:lnSpc>
                <a:spcPct val="120000"/>
              </a:lnSpc>
              <a:spcBef>
                <a:spcPts val="0"/>
              </a:spcBef>
              <a:buFont typeface="Arial" panose="020B0604020202020204" pitchFamily="34" charset="0"/>
              <a:buChar char="•"/>
            </a:pPr>
            <a:endParaRPr lang="pt-BR" sz="3000" dirty="0">
              <a:latin typeface="Times New Roman" panose="02020603050405020304" pitchFamily="18" charset="0"/>
              <a:cs typeface="Times New Roman" panose="02020603050405020304" pitchFamily="18" charset="0"/>
            </a:endParaRPr>
          </a:p>
          <a:p>
            <a:pPr algn="just">
              <a:lnSpc>
                <a:spcPct val="120000"/>
              </a:lnSpc>
              <a:spcBef>
                <a:spcPts val="0"/>
              </a:spcBef>
              <a:buFont typeface="Arial" panose="020B0604020202020204" pitchFamily="34" charset="0"/>
              <a:buChar char="•"/>
            </a:pPr>
            <a:r>
              <a:rPr lang="pt-BR" sz="3000" b="0" i="0" dirty="0">
                <a:effectLst/>
                <a:latin typeface="Times New Roman" panose="02020603050405020304" pitchFamily="18" charset="0"/>
                <a:cs typeface="Times New Roman" panose="02020603050405020304" pitchFamily="18" charset="0"/>
              </a:rPr>
              <a:t>A permanência da unidade de auditoria interna sem titular submetido à CGU para aprovação não deverá exceder noventa dias;</a:t>
            </a:r>
          </a:p>
          <a:p>
            <a:pPr algn="just">
              <a:lnSpc>
                <a:spcPct val="120000"/>
              </a:lnSpc>
              <a:spcBef>
                <a:spcPts val="0"/>
              </a:spcBef>
              <a:buNone/>
            </a:pPr>
            <a:endParaRPr lang="pt-BR" sz="3000" b="0" i="0" dirty="0">
              <a:effectLst/>
              <a:latin typeface="Times New Roman" panose="02020603050405020304" pitchFamily="18" charset="0"/>
              <a:cs typeface="Times New Roman" panose="02020603050405020304" pitchFamily="18" charset="0"/>
            </a:endParaRPr>
          </a:p>
          <a:p>
            <a:pPr algn="just">
              <a:lnSpc>
                <a:spcPct val="120000"/>
              </a:lnSpc>
              <a:spcBef>
                <a:spcPts val="0"/>
              </a:spcBef>
              <a:buFont typeface="Arial" panose="020B0604020202020204" pitchFamily="34" charset="0"/>
              <a:buChar char="•"/>
            </a:pPr>
            <a:r>
              <a:rPr lang="pt-BR" sz="3000" b="0" i="0" dirty="0">
                <a:effectLst/>
                <a:latin typeface="Times New Roman" panose="02020603050405020304" pitchFamily="18" charset="0"/>
                <a:cs typeface="Times New Roman" panose="02020603050405020304" pitchFamily="18" charset="0"/>
              </a:rPr>
              <a:t>Comprovação de carga horária de, no mínimo, quarenta horas em atualização técnica nas áreas de auditoria interna ou auditoria </a:t>
            </a:r>
            <a:r>
              <a:rPr lang="pt-BR" sz="3300" b="0" i="0" dirty="0">
                <a:effectLst/>
                <a:latin typeface="Times New Roman" panose="02020603050405020304" pitchFamily="18" charset="0"/>
                <a:cs typeface="Times New Roman" panose="02020603050405020304" pitchFamily="18" charset="0"/>
              </a:rPr>
              <a:t>governamental nos últimos três anos que antecedem a indicação para o cargo ou função de titular de auditoria interna;</a:t>
            </a:r>
          </a:p>
          <a:p>
            <a:pPr marL="0" indent="0" algn="just">
              <a:lnSpc>
                <a:spcPct val="120000"/>
              </a:lnSpc>
              <a:buNone/>
            </a:pPr>
            <a:endParaRPr lang="pt-BR" sz="3000" b="0" i="0" u="sng" dirty="0">
              <a:effectLst/>
              <a:latin typeface="Arial" panose="020B0604020202020204" pitchFamily="34" charset="0"/>
            </a:endParaRPr>
          </a:p>
          <a:p>
            <a:pPr algn="just">
              <a:lnSpc>
                <a:spcPct val="120000"/>
              </a:lnSpc>
            </a:pPr>
            <a:endParaRPr lang="pt-BR" sz="3800" b="0" i="0" dirty="0">
              <a:solidFill>
                <a:schemeClr val="tx1"/>
              </a:solidFill>
              <a:effectLst/>
              <a:latin typeface="Roboto" panose="02000000000000000000" pitchFamily="2" charset="0"/>
            </a:endParaRPr>
          </a:p>
          <a:p>
            <a:pPr marL="0" indent="0" algn="l">
              <a:buNone/>
            </a:pPr>
            <a:endParaRPr lang="pt-BR" sz="2400" b="0" i="0" dirty="0">
              <a:effectLst/>
              <a:latin typeface="Roboto" panose="02000000000000000000" pitchFamily="2" charset="0"/>
            </a:endParaRPr>
          </a:p>
        </p:txBody>
      </p:sp>
    </p:spTree>
    <p:extLst>
      <p:ext uri="{BB962C8B-B14F-4D97-AF65-F5344CB8AC3E}">
        <p14:creationId xmlns:p14="http://schemas.microsoft.com/office/powerpoint/2010/main" val="3078870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CA795E9D-EF86-5A77-3DAA-82AA5376AC04}"/>
              </a:ext>
            </a:extLst>
          </p:cNvPr>
          <p:cNvSpPr>
            <a:spLocks noGrp="1"/>
          </p:cNvSpPr>
          <p:nvPr>
            <p:ph type="title"/>
          </p:nvPr>
        </p:nvSpPr>
        <p:spPr/>
        <p:txBody>
          <a:bodyPr>
            <a:noAutofit/>
          </a:bodyPr>
          <a:lstStyle/>
          <a:p>
            <a:pPr algn="ctr">
              <a:defRPr/>
            </a:pPr>
            <a:r>
              <a:rPr lang="pt-BR" sz="3200" dirty="0">
                <a:solidFill>
                  <a:schemeClr val="tx1"/>
                </a:solidFill>
                <a:latin typeface="Times New Roman" pitchFamily="18" charset="0"/>
                <a:cs typeface="Times New Roman" pitchFamily="18" charset="0"/>
              </a:rPr>
              <a:t>NOMEAÇÃO E EXONERAÇÃO DO TITULAR DA AUDITORIA INTERNA</a:t>
            </a:r>
            <a:r>
              <a:rPr lang="pt-BR" sz="3600" dirty="0">
                <a:solidFill>
                  <a:schemeClr val="tx1"/>
                </a:solidFill>
                <a:latin typeface="Times New Roman" pitchFamily="18" charset="0"/>
                <a:cs typeface="Times New Roman" pitchFamily="18" charset="0"/>
              </a:rPr>
              <a:t>:</a:t>
            </a:r>
          </a:p>
        </p:txBody>
      </p:sp>
      <p:sp>
        <p:nvSpPr>
          <p:cNvPr id="13314" name="Espaço Reservado para Conteúdo 1">
            <a:extLst>
              <a:ext uri="{FF2B5EF4-FFF2-40B4-BE49-F238E27FC236}">
                <a16:creationId xmlns:a16="http://schemas.microsoft.com/office/drawing/2014/main" id="{761097CF-CB36-8328-0A3A-6FECD5330250}"/>
              </a:ext>
            </a:extLst>
          </p:cNvPr>
          <p:cNvSpPr>
            <a:spLocks noGrp="1"/>
          </p:cNvSpPr>
          <p:nvPr>
            <p:ph idx="1"/>
          </p:nvPr>
        </p:nvSpPr>
        <p:spPr>
          <a:xfrm>
            <a:off x="395288" y="1700808"/>
            <a:ext cx="8208962" cy="4900017"/>
          </a:xfrm>
        </p:spPr>
        <p:txBody>
          <a:bodyPr>
            <a:normAutofit lnSpcReduction="10000"/>
          </a:bodyPr>
          <a:lstStyle/>
          <a:p>
            <a:pPr algn="just">
              <a:spcBef>
                <a:spcPts val="0"/>
              </a:spcBef>
              <a:buFont typeface="Arial" panose="020B0604020202020204" pitchFamily="34" charset="0"/>
              <a:buChar char="•"/>
            </a:pPr>
            <a:r>
              <a:rPr lang="pt-BR" sz="2800" b="0" i="0" dirty="0">
                <a:effectLst/>
                <a:latin typeface="Times New Roman" panose="02020603050405020304" pitchFamily="18" charset="0"/>
                <a:cs typeface="Times New Roman" panose="02020603050405020304" pitchFamily="18" charset="0"/>
              </a:rPr>
              <a:t>O titular deverá manter as condições necessárias à sua aprovação e atender às exigências previstas, durante todo o tempo que exercer o cargo ou função;</a:t>
            </a:r>
          </a:p>
          <a:p>
            <a:pPr algn="just">
              <a:spcBef>
                <a:spcPts val="0"/>
              </a:spcBef>
              <a:buNone/>
            </a:pPr>
            <a:endParaRPr lang="pt-BR" sz="2800" b="0" i="0" dirty="0">
              <a:effectLst/>
              <a:latin typeface="Times New Roman" panose="02020603050405020304" pitchFamily="18" charset="0"/>
              <a:cs typeface="Times New Roman" panose="02020603050405020304" pitchFamily="18" charset="0"/>
            </a:endParaRPr>
          </a:p>
          <a:p>
            <a:pPr algn="just">
              <a:spcBef>
                <a:spcPts val="0"/>
              </a:spcBef>
              <a:buFont typeface="Arial" panose="020B0604020202020204" pitchFamily="34" charset="0"/>
              <a:buChar char="•"/>
            </a:pPr>
            <a:r>
              <a:rPr lang="pt-BR" sz="2800" b="0" i="0" dirty="0">
                <a:effectLst/>
                <a:latin typeface="Times New Roman" panose="02020603050405020304" pitchFamily="18" charset="0"/>
                <a:cs typeface="Times New Roman" panose="02020603050405020304" pitchFamily="18" charset="0"/>
              </a:rPr>
              <a:t>A permanência no cargo de titular da unidade de auditoria interna deve ser limitada em </a:t>
            </a:r>
            <a:r>
              <a:rPr lang="pt-BR" sz="2800" b="1" i="0" u="sng" dirty="0">
                <a:latin typeface="Times New Roman" panose="02020603050405020304" pitchFamily="18" charset="0"/>
                <a:cs typeface="Times New Roman" panose="02020603050405020304" pitchFamily="18" charset="0"/>
              </a:rPr>
              <a:t>três anos </a:t>
            </a:r>
            <a:r>
              <a:rPr lang="pt-BR" sz="2800" b="0" i="0" dirty="0">
                <a:effectLst/>
                <a:latin typeface="Times New Roman" panose="02020603050405020304" pitchFamily="18" charset="0"/>
                <a:cs typeface="Times New Roman" panose="02020603050405020304" pitchFamily="18" charset="0"/>
              </a:rPr>
              <a:t>consecutivos, podendo ser prorrogada uma única vez por igual período;</a:t>
            </a:r>
          </a:p>
          <a:p>
            <a:pPr algn="just">
              <a:spcBef>
                <a:spcPts val="0"/>
              </a:spcBef>
              <a:buNone/>
            </a:pPr>
            <a:endParaRPr lang="pt-BR" sz="2800" b="0" i="0" dirty="0">
              <a:effectLst/>
              <a:latin typeface="Times New Roman" panose="02020603050405020304" pitchFamily="18" charset="0"/>
              <a:cs typeface="Times New Roman" panose="02020603050405020304" pitchFamily="18" charset="0"/>
            </a:endParaRPr>
          </a:p>
          <a:p>
            <a:pPr algn="just">
              <a:spcBef>
                <a:spcPts val="0"/>
              </a:spcBef>
              <a:buFont typeface="Arial" panose="020B0604020202020204" pitchFamily="34" charset="0"/>
              <a:buChar char="•"/>
            </a:pPr>
            <a:r>
              <a:rPr lang="pt-BR" sz="2800" b="0" i="0" dirty="0">
                <a:effectLst/>
                <a:latin typeface="Times New Roman" panose="02020603050405020304" pitchFamily="18" charset="0"/>
                <a:cs typeface="Times New Roman" panose="02020603050405020304" pitchFamily="18" charset="0"/>
              </a:rPr>
              <a:t>O titular que for destituído do cargo, inclusive a pedido, só poderá voltar a ocupar essa função na mesma entidade </a:t>
            </a:r>
            <a:r>
              <a:rPr lang="pt-BR" sz="2800" b="1" i="0" u="sng" dirty="0">
                <a:effectLst/>
                <a:latin typeface="Times New Roman" panose="02020603050405020304" pitchFamily="18" charset="0"/>
                <a:cs typeface="Times New Roman" panose="02020603050405020304" pitchFamily="18" charset="0"/>
              </a:rPr>
              <a:t>após o interstício de três anos</a:t>
            </a:r>
            <a:r>
              <a:rPr lang="pt-BR" sz="2800" b="0" i="0" dirty="0">
                <a:effectLst/>
                <a:latin typeface="Times New Roman" panose="02020603050405020304" pitchFamily="18" charset="0"/>
                <a:cs typeface="Times New Roman" panose="02020603050405020304" pitchFamily="18" charset="0"/>
              </a:rPr>
              <a:t>;</a:t>
            </a:r>
          </a:p>
          <a:p>
            <a:pPr algn="just">
              <a:lnSpc>
                <a:spcPct val="120000"/>
              </a:lnSpc>
            </a:pPr>
            <a:endParaRPr lang="pt-BR" sz="2800" b="0" i="0" dirty="0">
              <a:effectLst/>
              <a:latin typeface="Times New Roman" panose="02020603050405020304" pitchFamily="18" charset="0"/>
              <a:cs typeface="Times New Roman" panose="02020603050405020304" pitchFamily="18" charset="0"/>
            </a:endParaRPr>
          </a:p>
          <a:p>
            <a:pPr marL="0" indent="0" algn="l">
              <a:buNone/>
            </a:pPr>
            <a:endParaRPr lang="pt-BR" sz="2400" b="0" i="0" dirty="0">
              <a:effectLst/>
              <a:latin typeface="Roboto" panose="02000000000000000000" pitchFamily="2" charset="0"/>
            </a:endParaRPr>
          </a:p>
        </p:txBody>
      </p:sp>
    </p:spTree>
    <p:extLst>
      <p:ext uri="{BB962C8B-B14F-4D97-AF65-F5344CB8AC3E}">
        <p14:creationId xmlns:p14="http://schemas.microsoft.com/office/powerpoint/2010/main" val="14088561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Íon">
  <a:themeElements>
    <a:clrScheme name="Í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Í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Í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tint val="100000"/>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2026</TotalTime>
  <Words>2614</Words>
  <Application>Microsoft Office PowerPoint</Application>
  <PresentationFormat>Apresentação na tela (4:3)</PresentationFormat>
  <Paragraphs>219</Paragraphs>
  <Slides>30</Slides>
  <Notes>3</Notes>
  <HiddenSlides>0</HiddenSlides>
  <MMClips>0</MMClips>
  <ScaleCrop>false</ScaleCrop>
  <HeadingPairs>
    <vt:vector size="6" baseType="variant">
      <vt:variant>
        <vt:lpstr>Fontes usadas</vt:lpstr>
      </vt:variant>
      <vt:variant>
        <vt:i4>8</vt:i4>
      </vt:variant>
      <vt:variant>
        <vt:lpstr>Tema</vt:lpstr>
      </vt:variant>
      <vt:variant>
        <vt:i4>1</vt:i4>
      </vt:variant>
      <vt:variant>
        <vt:lpstr>Títulos de slides</vt:lpstr>
      </vt:variant>
      <vt:variant>
        <vt:i4>30</vt:i4>
      </vt:variant>
    </vt:vector>
  </HeadingPairs>
  <TitlesOfParts>
    <vt:vector size="39" baseType="lpstr">
      <vt:lpstr>Arial</vt:lpstr>
      <vt:lpstr>Calibri</vt:lpstr>
      <vt:lpstr>Century Gothic</vt:lpstr>
      <vt:lpstr>Lucida Sans Unicode</vt:lpstr>
      <vt:lpstr>Rawline</vt:lpstr>
      <vt:lpstr>Roboto</vt:lpstr>
      <vt:lpstr>Times New Roman</vt:lpstr>
      <vt:lpstr>Wingdings 3</vt:lpstr>
      <vt:lpstr>Íon</vt:lpstr>
      <vt:lpstr>Apresentação do PowerPoint</vt:lpstr>
      <vt:lpstr>Apresentação do PowerPoint</vt:lpstr>
      <vt:lpstr>Apresentação do PowerPoint</vt:lpstr>
      <vt:lpstr>INSTITUIÇÃO DA AUDITORIA INTERNA DA UFRRJ</vt:lpstr>
      <vt:lpstr>Apresentação do PowerPoint</vt:lpstr>
      <vt:lpstr>Apresentação do PowerPoint</vt:lpstr>
      <vt:lpstr>NOMEAÇÃO E EXONERAÇÃO DO TITULAR DA AUDITORIA INTERNA:</vt:lpstr>
      <vt:lpstr>NOMEAÇÃO E EXONERAÇÃO DO TITULAR DA AUDITORIA INTERNA:</vt:lpstr>
      <vt:lpstr>NOMEAÇÃO E EXONERAÇÃO DO TITULAR DA AUDITORIA INTERNA:</vt:lpstr>
      <vt:lpstr>NOMEAÇÃO E EXONERAÇÃO DO TITULAR DA AUDITORIA INTERNA:</vt:lpstr>
      <vt:lpstr>NOMEAÇÃO E EXONERAÇÃO DO TITULAR DA AUDITORIA INTERNA:</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ATUAÇÃO DA AUDITORIA NO ÂMBITO DA UFRRJ</vt:lpstr>
      <vt:lpstr>Acórdão nº 821/2014-TCU-Plenário/publicado no D.O.U. de 09/04/2014</vt:lpstr>
      <vt:lpstr>Refêrencias:</vt:lpstr>
      <vt:lpstr>Apresentação do PowerPoint</vt:lpstr>
    </vt:vector>
  </TitlesOfParts>
  <Company>Familiar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AUDITORIA INTENA DA UFRRJ</dc:title>
  <dc:creator>Paulo</dc:creator>
  <cp:lastModifiedBy>Denis Carvalho</cp:lastModifiedBy>
  <cp:revision>78</cp:revision>
  <dcterms:created xsi:type="dcterms:W3CDTF">2011-07-18T16:12:45Z</dcterms:created>
  <dcterms:modified xsi:type="dcterms:W3CDTF">2022-10-20T19:17:46Z</dcterms:modified>
</cp:coreProperties>
</file>